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29"/>
  </p:notesMasterIdLst>
  <p:sldIdLst>
    <p:sldId id="256" r:id="rId5"/>
    <p:sldId id="302" r:id="rId6"/>
    <p:sldId id="303" r:id="rId7"/>
    <p:sldId id="306" r:id="rId8"/>
    <p:sldId id="307" r:id="rId9"/>
    <p:sldId id="308" r:id="rId10"/>
    <p:sldId id="309" r:id="rId11"/>
    <p:sldId id="310" r:id="rId12"/>
    <p:sldId id="311" r:id="rId13"/>
    <p:sldId id="313" r:id="rId14"/>
    <p:sldId id="315" r:id="rId15"/>
    <p:sldId id="299" r:id="rId16"/>
    <p:sldId id="304" r:id="rId17"/>
    <p:sldId id="319" r:id="rId18"/>
    <p:sldId id="320" r:id="rId19"/>
    <p:sldId id="331" r:id="rId20"/>
    <p:sldId id="321" r:id="rId21"/>
    <p:sldId id="317" r:id="rId22"/>
    <p:sldId id="324" r:id="rId23"/>
    <p:sldId id="330" r:id="rId24"/>
    <p:sldId id="327" r:id="rId25"/>
    <p:sldId id="328" r:id="rId26"/>
    <p:sldId id="329" r:id="rId27"/>
    <p:sldId id="261"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3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092"/>
    <p:restoredTop sz="47723" autoAdjust="0"/>
  </p:normalViewPr>
  <p:slideViewPr>
    <p:cSldViewPr snapToGrid="0" snapToObjects="1">
      <p:cViewPr varScale="1">
        <p:scale>
          <a:sx n="64" d="100"/>
          <a:sy n="64" d="100"/>
        </p:scale>
        <p:origin x="1596" y="72"/>
      </p:cViewPr>
      <p:guideLst/>
    </p:cSldViewPr>
  </p:slideViewPr>
  <p:notesTextViewPr>
    <p:cViewPr>
      <p:scale>
        <a:sx n="3" d="2"/>
        <a:sy n="3" d="2"/>
      </p:scale>
      <p:origin x="0" y="0"/>
    </p:cViewPr>
  </p:notesTextViewPr>
  <p:sorterViewPr>
    <p:cViewPr>
      <p:scale>
        <a:sx n="100" d="100"/>
        <a:sy n="100" d="100"/>
      </p:scale>
      <p:origin x="0" y="-3876"/>
    </p:cViewPr>
  </p:sorterViewPr>
  <p:notesViewPr>
    <p:cSldViewPr snapToGrid="0" snapToObjects="1">
      <p:cViewPr varScale="1">
        <p:scale>
          <a:sx n="98" d="100"/>
          <a:sy n="98" d="100"/>
        </p:scale>
        <p:origin x="34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02E9FEF-E9A2-4286-AA8A-2BF2B2BD310A}" type="datetimeFigureOut">
              <a:rPr lang="en-US" smtClean="0"/>
              <a:t>6/9/2022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EB2B80F-A34B-4044-B1F3-E7AD71FF67BF}" type="slidenum">
              <a:rPr lang="en-US" smtClean="0"/>
              <a:t>‹#›</a:t>
            </a:fld>
            <a:endParaRPr lang="en-US"/>
          </a:p>
        </p:txBody>
      </p:sp>
    </p:spTree>
    <p:extLst>
      <p:ext uri="{BB962C8B-B14F-4D97-AF65-F5344CB8AC3E}">
        <p14:creationId xmlns:p14="http://schemas.microsoft.com/office/powerpoint/2010/main" val="396830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engaged in livestock production, reproductive performance is often considered the trait of greatest economic importance.  This lesson and associated inquiry-based learning activity functions to help students learn about reproductive biology and technology as they attempt to maximize the odds of pregnancy with artificial insemination.</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1</a:t>
            </a:fld>
            <a:endParaRPr lang="en-US"/>
          </a:p>
        </p:txBody>
      </p:sp>
    </p:spTree>
    <p:extLst>
      <p:ext uri="{BB962C8B-B14F-4D97-AF65-F5344CB8AC3E}">
        <p14:creationId xmlns:p14="http://schemas.microsoft.com/office/powerpoint/2010/main" val="4090546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in the previous slide, I mentioned 4 different reproductive hormones that cascade upon one another to facilitate reproductive function in the female, let’s narrow it down to only two hormones that we can measure and monitor throughout the estrous cycle.  Those are estrogen and progesterone.</a:t>
            </a:r>
          </a:p>
          <a:p>
            <a:endParaRPr lang="en-US" dirty="0"/>
          </a:p>
          <a:p>
            <a:r>
              <a:rPr lang="en-US" dirty="0"/>
              <a:t>CLICK – If you recall, estrogen is secreted by the preovulatory follicle.  The larger the follicle, the closer it is to ovulation.  Also, the larger the follicle, the more estrogen that is released, and estrogen facilitates mating behavior.</a:t>
            </a:r>
          </a:p>
          <a:p>
            <a:endParaRPr lang="en-US" dirty="0"/>
          </a:p>
          <a:p>
            <a:r>
              <a:rPr lang="en-US" dirty="0"/>
              <a:t>CLICK – Now, progesterone.  Progesterone is secreted by the corpus luteum.  Again, the larger the corpus luteum, the more progesterone that is secreted.  Progesterone’s function is to maintain the pregnancy and to keep heat from recurring.  If the egg has been fertilized and is actively growing, there is no need for the cow to come back into estrus.  Thus, when progesterone is high, estrogen will be low, and vice versa.  Ovulation only occurs in the presence of high estrogen levels.</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10</a:t>
            </a:fld>
            <a:endParaRPr lang="en-US"/>
          </a:p>
        </p:txBody>
      </p:sp>
    </p:spTree>
    <p:extLst>
      <p:ext uri="{BB962C8B-B14F-4D97-AF65-F5344CB8AC3E}">
        <p14:creationId xmlns:p14="http://schemas.microsoft.com/office/powerpoint/2010/main" val="286110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know the basics of reproductive biology.  That knowledge has evolved into development of several applications including artificial insemination, estrous synchronization, and embryo transfer.  We will focus on artificial insemination.</a:t>
            </a:r>
          </a:p>
          <a:p>
            <a:endParaRPr lang="en-US" dirty="0"/>
          </a:p>
          <a:p>
            <a:pPr defTabSz="966612">
              <a:defRPr/>
            </a:pPr>
            <a:r>
              <a:rPr lang="en-US" dirty="0"/>
              <a:t>For teachers, unless you had students complete the inquiry-based learning activity first, I would now recommend that students complete that activity and answer the associated questions.  The activity is designed to help students further understand the physiology of reproduction along with numerous other factors that influence the probability of pregnancy with usage of artificial insemination in cattle.  While it is focused on cattle, much of what is discussed and learned is applicable to other mammalian species.</a:t>
            </a:r>
          </a:p>
          <a:p>
            <a:pPr defTabSz="966612">
              <a:defRPr/>
            </a:pPr>
            <a:r>
              <a:rPr lang="en-US" dirty="0"/>
              <a:t>The balance of this presentation will provide a focus on those questions.</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11</a:t>
            </a:fld>
            <a:endParaRPr lang="en-US"/>
          </a:p>
        </p:txBody>
      </p:sp>
    </p:spTree>
    <p:extLst>
      <p:ext uri="{BB962C8B-B14F-4D97-AF65-F5344CB8AC3E}">
        <p14:creationId xmlns:p14="http://schemas.microsoft.com/office/powerpoint/2010/main" val="392741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advantages associated with usage of artificial insemination (AI) in animal agriculture, including (but not limited to) </a:t>
            </a:r>
          </a:p>
          <a:p>
            <a:r>
              <a:rPr lang="en-US" dirty="0"/>
              <a:t>-- (CLICK), increased rate of genetics improvement through access and usage of superior sires,</a:t>
            </a:r>
          </a:p>
          <a:p>
            <a:r>
              <a:rPr lang="en-US" dirty="0"/>
              <a:t>-- (CLICK), decreased rate of disease transmission, especially reproductive or venereal diseases,</a:t>
            </a:r>
          </a:p>
          <a:p>
            <a:r>
              <a:rPr lang="en-US" dirty="0"/>
              <a:t>-- (CLICK), and enhanced safety for farm/ranch personnel with fewer intact breeding males needed.</a:t>
            </a:r>
          </a:p>
          <a:p>
            <a:endParaRPr lang="en-US" dirty="0"/>
          </a:p>
          <a:p>
            <a:r>
              <a:rPr lang="en-US" dirty="0"/>
              <a:t>However, increased pregnancy rate is NOT an advantage associated with artificial insemination.  Natural service pregnancy rates almost always exceed those of artificial insemination, even with experienced technicians.  Why is this, and how can we maximize the odds of pregnancy when using artificial insemination?</a:t>
            </a:r>
          </a:p>
          <a:p>
            <a:endParaRPr lang="en-US" dirty="0"/>
          </a:p>
          <a:p>
            <a:r>
              <a:rPr lang="en-US" dirty="0"/>
              <a:t>NEXT SLIDE</a:t>
            </a:r>
          </a:p>
          <a:p>
            <a:endParaRPr lang="en-US" dirty="0"/>
          </a:p>
          <a:p>
            <a:endParaRPr lang="en-US" dirty="0"/>
          </a:p>
        </p:txBody>
      </p:sp>
      <p:sp>
        <p:nvSpPr>
          <p:cNvPr id="4" name="Slide Number Placeholder 3"/>
          <p:cNvSpPr>
            <a:spLocks noGrp="1"/>
          </p:cNvSpPr>
          <p:nvPr>
            <p:ph type="sldNum" sz="quarter" idx="5"/>
          </p:nvPr>
        </p:nvSpPr>
        <p:spPr/>
        <p:txBody>
          <a:bodyPr/>
          <a:lstStyle/>
          <a:p>
            <a:fld id="{2EB2B80F-A34B-4044-B1F3-E7AD71FF67BF}" type="slidenum">
              <a:rPr lang="en-US" smtClean="0"/>
              <a:t>12</a:t>
            </a:fld>
            <a:endParaRPr lang="en-US"/>
          </a:p>
        </p:txBody>
      </p:sp>
    </p:spTree>
    <p:extLst>
      <p:ext uri="{BB962C8B-B14F-4D97-AF65-F5344CB8AC3E}">
        <p14:creationId xmlns:p14="http://schemas.microsoft.com/office/powerpoint/2010/main" val="1587335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reason that AI pregnancy rates often fall below that of natural service is simple math and probability …</a:t>
            </a:r>
          </a:p>
          <a:p>
            <a:pPr marL="664546" lvl="1" indent="-181240">
              <a:buFont typeface="Arial" panose="020B0604020202020204" pitchFamily="34" charset="0"/>
              <a:buChar char="•"/>
            </a:pPr>
            <a:r>
              <a:rPr lang="en-US" dirty="0"/>
              <a:t>The bull only produces 3-8 ml of semen per ejaculate, but</a:t>
            </a:r>
          </a:p>
          <a:p>
            <a:pPr marL="664546" lvl="1" indent="-181240">
              <a:buFont typeface="Arial" panose="020B0604020202020204" pitchFamily="34" charset="0"/>
              <a:buChar char="•"/>
            </a:pPr>
            <a:r>
              <a:rPr lang="en-US" dirty="0"/>
              <a:t>It’s extremely concentrated … (</a:t>
            </a:r>
            <a:r>
              <a:rPr lang="en-US" b="1" u="sng" dirty="0">
                <a:solidFill>
                  <a:srgbClr val="FFFF00"/>
                </a:solidFill>
              </a:rPr>
              <a:t>CLICK</a:t>
            </a:r>
            <a:r>
              <a:rPr lang="en-US" dirty="0"/>
              <a:t>) 600 million to 2 billion spermatozoa per ml.  That’s …</a:t>
            </a:r>
          </a:p>
          <a:p>
            <a:pPr marL="664546" lvl="1" indent="-181240">
              <a:buFont typeface="Arial" panose="020B0604020202020204" pitchFamily="34" charset="0"/>
              <a:buChar char="•"/>
            </a:pPr>
            <a:r>
              <a:rPr lang="en-US" dirty="0"/>
              <a:t>2.4 to 16 billion spermatozoa (give or take a couple hundred million), per ejaculate.</a:t>
            </a:r>
          </a:p>
          <a:p>
            <a:pPr marL="664546" lvl="1" indent="-181240">
              <a:buFont typeface="Arial" panose="020B0604020202020204" pitchFamily="34" charset="0"/>
              <a:buChar char="•"/>
            </a:pPr>
            <a:endParaRPr lang="en-US" dirty="0"/>
          </a:p>
          <a:p>
            <a:r>
              <a:rPr lang="en-US" dirty="0"/>
              <a:t>With usage of AI, merely 20 million sperm are commonly placed into a straw of commercial frozen semen (</a:t>
            </a:r>
            <a:r>
              <a:rPr lang="en-US" b="1" u="sng" dirty="0"/>
              <a:t>CLICK</a:t>
            </a:r>
            <a:r>
              <a:rPr lang="en-US" dirty="0"/>
              <a:t>).  That’s less than 0.25% of what the bull would naturally deliver.  If working with sexed semen, only 4 million spermatozoa are placed in the straw!</a:t>
            </a:r>
          </a:p>
          <a:p>
            <a:endParaRPr lang="en-US" dirty="0"/>
          </a:p>
          <a:p>
            <a:r>
              <a:rPr lang="en-US" dirty="0"/>
              <a:t>If curious about other species (</a:t>
            </a:r>
            <a:r>
              <a:rPr lang="en-US" b="1" u="sng" dirty="0"/>
              <a:t>CLICK</a:t>
            </a:r>
            <a:r>
              <a:rPr lang="en-US" dirty="0"/>
              <a:t>) ….</a:t>
            </a:r>
          </a:p>
          <a:p>
            <a:endParaRPr lang="en-US" dirty="0"/>
          </a:p>
          <a:p>
            <a:r>
              <a:rPr lang="en-US" b="1" u="sng" dirty="0"/>
              <a:t>CLICK</a:t>
            </a:r>
            <a:r>
              <a:rPr lang="en-US" dirty="0"/>
              <a:t> – In general, as semen volume increases as with the stallion or boar, the sperm concentration decreases, and vice-versa.</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13</a:t>
            </a:fld>
            <a:endParaRPr lang="en-US"/>
          </a:p>
        </p:txBody>
      </p:sp>
    </p:spTree>
    <p:extLst>
      <p:ext uri="{BB962C8B-B14F-4D97-AF65-F5344CB8AC3E}">
        <p14:creationId xmlns:p14="http://schemas.microsoft.com/office/powerpoint/2010/main" val="388482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Thawing temperatures</a:t>
            </a:r>
          </a:p>
          <a:p>
            <a:pPr marL="181240" indent="-181240">
              <a:buFont typeface="Arial" panose="020B0604020202020204" pitchFamily="34" charset="0"/>
              <a:buChar char="•"/>
            </a:pPr>
            <a:r>
              <a:rPr lang="en-US" dirty="0"/>
              <a:t>CLICK – 95</a:t>
            </a:r>
            <a:r>
              <a:rPr lang="en-US" baseline="30000" dirty="0"/>
              <a:t>o</a:t>
            </a:r>
            <a:r>
              <a:rPr lang="en-US" dirty="0"/>
              <a:t>F is considered the optimal thaw temperature.  If the temperature is lower (CLICK), the semen will thaw too slow resulting is losses.  Higher temperatures (CLICK) cause heat shock and death of the spermatozoa.</a:t>
            </a:r>
          </a:p>
          <a:p>
            <a:endParaRPr lang="en-US" dirty="0"/>
          </a:p>
          <a:p>
            <a:r>
              <a:rPr lang="en-US" dirty="0"/>
              <a:t>Does the water need to be wiped off, after removing the straw from the water bath?</a:t>
            </a:r>
          </a:p>
          <a:p>
            <a:pPr marL="181240" indent="-181240">
              <a:buFont typeface="Arial" panose="020B0604020202020204" pitchFamily="34" charset="0"/>
              <a:buChar char="•"/>
            </a:pPr>
            <a:r>
              <a:rPr lang="en-US" dirty="0"/>
              <a:t>CLICK -- Yes, water is toxic to the spermatozoa, and while all sperm in the straw will not contact this water, those that do (after cutting open the straw) will likely die.</a:t>
            </a:r>
          </a:p>
          <a:p>
            <a:pPr marL="181240" indent="-181240">
              <a:buFont typeface="Arial" panose="020B0604020202020204" pitchFamily="34" charset="0"/>
              <a:buChar char="•"/>
            </a:pPr>
            <a:endParaRPr lang="en-US" dirty="0"/>
          </a:p>
          <a:p>
            <a:r>
              <a:rPr lang="en-US" dirty="0"/>
              <a:t>Should one shake down the straw?</a:t>
            </a:r>
          </a:p>
          <a:p>
            <a:pPr marL="181240" indent="-181240">
              <a:buFont typeface="Arial" panose="020B0604020202020204" pitchFamily="34" charset="0"/>
              <a:buChar char="•"/>
            </a:pPr>
            <a:r>
              <a:rPr lang="en-US" dirty="0"/>
              <a:t>CLICK -- Yes.  The purpose of “shaking” down the straw is to push the thawed semen away from where the straw will be cut allowing the semen to eventually be dispelled from the straw.  If not done, some semen will be lost with the straw is cut.</a:t>
            </a:r>
          </a:p>
          <a:p>
            <a:br>
              <a:rPr lang="en-US" dirty="0"/>
            </a:br>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14</a:t>
            </a:fld>
            <a:endParaRPr lang="en-US"/>
          </a:p>
        </p:txBody>
      </p:sp>
    </p:spTree>
    <p:extLst>
      <p:ext uri="{BB962C8B-B14F-4D97-AF65-F5344CB8AC3E}">
        <p14:creationId xmlns:p14="http://schemas.microsoft.com/office/powerpoint/2010/main" val="3365987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what end of should the straw be cut?</a:t>
            </a:r>
          </a:p>
          <a:p>
            <a:pPr marL="181240" indent="-181240">
              <a:buFont typeface="Arial" panose="020B0604020202020204" pitchFamily="34" charset="0"/>
              <a:buChar char="•"/>
            </a:pPr>
            <a:r>
              <a:rPr lang="en-US" dirty="0"/>
              <a:t>CLICK – The crimped end.  Otherwise, the plug will be lost and the plunger component of the AI rod will not be able to push semen out of the straw.</a:t>
            </a:r>
          </a:p>
          <a:p>
            <a:pPr marL="181240" indent="-181240">
              <a:buFont typeface="Arial" panose="020B0604020202020204" pitchFamily="34" charset="0"/>
              <a:buChar char="•"/>
            </a:pPr>
            <a:endParaRPr lang="en-US" dirty="0"/>
          </a:p>
          <a:p>
            <a:r>
              <a:rPr lang="en-US" dirty="0"/>
              <a:t>How much of the straw should be removed?</a:t>
            </a:r>
          </a:p>
          <a:p>
            <a:pPr marL="181240" indent="-181240">
              <a:buFont typeface="Arial" panose="020B0604020202020204" pitchFamily="34" charset="0"/>
              <a:buChar char="•"/>
            </a:pPr>
            <a:r>
              <a:rPr lang="en-US" dirty="0"/>
              <a:t>CLICK -- 3/8 to ½ inch.  If less is cut, the sheath will not fit tightly over the straw and AI rod.  If more is cut, some semen will be lost when cutting.</a:t>
            </a:r>
          </a:p>
          <a:p>
            <a:pPr marL="181240" indent="-181240">
              <a:buFont typeface="Arial" panose="020B0604020202020204" pitchFamily="34" charset="0"/>
              <a:buChar char="•"/>
            </a:pPr>
            <a:endParaRPr lang="en-US" dirty="0"/>
          </a:p>
          <a:p>
            <a:r>
              <a:rPr lang="en-US" dirty="0"/>
              <a:t>How should one transport the AI rod to the cow? </a:t>
            </a:r>
          </a:p>
          <a:p>
            <a:pPr marL="181240" indent="-181240">
              <a:buFont typeface="Arial" panose="020B0604020202020204" pitchFamily="34" charset="0"/>
              <a:buChar char="•"/>
            </a:pPr>
            <a:r>
              <a:rPr lang="en-US" dirty="0"/>
              <a:t>CLICK – It is recommended that the prepared AI rod be placed inside the technicians shirt, next to the skin.  This functions to keep the semen warm and will prevent cold shock of the spermatozoa.</a:t>
            </a:r>
          </a:p>
          <a:p>
            <a:pPr marL="181240" indent="-181240">
              <a:buFont typeface="Arial" panose="020B0604020202020204" pitchFamily="34" charset="0"/>
              <a:buChar char="•"/>
            </a:pPr>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15</a:t>
            </a:fld>
            <a:endParaRPr lang="en-US"/>
          </a:p>
        </p:txBody>
      </p:sp>
    </p:spTree>
    <p:extLst>
      <p:ext uri="{BB962C8B-B14F-4D97-AF65-F5344CB8AC3E}">
        <p14:creationId xmlns:p14="http://schemas.microsoft.com/office/powerpoint/2010/main" val="529891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where should the semen be deposited?  As indicated earlier, while the bull will likely deposit semen into the vagina, with AI (CLICK), because of the minute fraction of semen used, we must strive to place that semen as close to the point of ovulation as possible.  That means we must thread the AI rod through the cervix (CLICK) and deposit that semen on the anterior side, in the uterine body.  Why should we be careful not to push the AI rod in farther, even closer to the ovary?  (CLICK), because there are two ovaries, one at the end of each uterine horn, and we have no idea from which side she might ovulate.</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16</a:t>
            </a:fld>
            <a:endParaRPr lang="en-US"/>
          </a:p>
        </p:txBody>
      </p:sp>
    </p:spTree>
    <p:extLst>
      <p:ext uri="{BB962C8B-B14F-4D97-AF65-F5344CB8AC3E}">
        <p14:creationId xmlns:p14="http://schemas.microsoft.com/office/powerpoint/2010/main" val="320312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even if we do EVERYTHING right, currently, the maximal pregnancy rate with artificial insemination in cattle is approximately 60%, but that’s ONLY if the cow is in the right biological state to facilitate conception.  Thus, the second part of this simulation was for you to identify the biological states that facilitate success with usage of artificial insemination.</a:t>
            </a:r>
          </a:p>
          <a:p>
            <a:endParaRPr lang="en-US" dirty="0"/>
          </a:p>
          <a:p>
            <a:r>
              <a:rPr lang="en-US" dirty="0"/>
              <a:t>So, on what day of the estrous cycle, should you breed? It all comes back to this chart (CLICK).  Day zero, that’s when estrogen is high with presence of a large preovulatory follicle that is about to burst.  However, you shouldn’t breed immediately upon seeing telltale signs of estrus because the cow (CLICK) doesn’t ovulate until approximately 28 hours AFTER the onset of estrus.</a:t>
            </a:r>
          </a:p>
          <a:p>
            <a:endParaRPr lang="en-US" dirty="0"/>
          </a:p>
          <a:p>
            <a:r>
              <a:rPr lang="en-US" dirty="0"/>
              <a:t>NEXT SLIDE</a:t>
            </a:r>
          </a:p>
          <a:p>
            <a:endParaRPr lang="en-US" dirty="0"/>
          </a:p>
          <a:p>
            <a:endParaRPr lang="en-US" dirty="0"/>
          </a:p>
        </p:txBody>
      </p:sp>
      <p:sp>
        <p:nvSpPr>
          <p:cNvPr id="4" name="Slide Number Placeholder 3"/>
          <p:cNvSpPr>
            <a:spLocks noGrp="1"/>
          </p:cNvSpPr>
          <p:nvPr>
            <p:ph type="sldNum" sz="quarter" idx="5"/>
          </p:nvPr>
        </p:nvSpPr>
        <p:spPr/>
        <p:txBody>
          <a:bodyPr/>
          <a:lstStyle/>
          <a:p>
            <a:fld id="{2EB2B80F-A34B-4044-B1F3-E7AD71FF67BF}" type="slidenum">
              <a:rPr lang="en-US" smtClean="0"/>
              <a:t>17</a:t>
            </a:fld>
            <a:endParaRPr lang="en-US"/>
          </a:p>
        </p:txBody>
      </p:sp>
    </p:spTree>
    <p:extLst>
      <p:ext uri="{BB962C8B-B14F-4D97-AF65-F5344CB8AC3E}">
        <p14:creationId xmlns:p14="http://schemas.microsoft.com/office/powerpoint/2010/main" val="1366397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Bos Taurus breeds of cattle that are common in most temperate climates will only show behavioral signs of estrus for approximately 18 hrs.  Cattle of Bos Indicus influence, those bred for usage in tropical and sub-tropical regions of the world, such as the Southern U.S. will only show these behavioral signs for 6 hours, on average.</a:t>
            </a:r>
          </a:p>
          <a:p>
            <a:endParaRPr lang="en-US" dirty="0"/>
          </a:p>
          <a:p>
            <a:r>
              <a:rPr lang="en-US" dirty="0"/>
              <a:t>The tell-tale sign of estrus (CLICK) is when a cow stands when mounted.  They may also exhibit a clear mucus discharge, and they’ll likely be nervous, but those are secondary, indicator signs.</a:t>
            </a:r>
          </a:p>
          <a:p>
            <a:endParaRPr lang="en-US" dirty="0"/>
          </a:p>
          <a:p>
            <a:r>
              <a:rPr lang="en-US" dirty="0"/>
              <a:t>Many operations will utilize markers to help identify those cows who are in heat.  Those can be as simple as a chalk mark that is rubbed off as other cows mount or a patch that breaks open and changes color when cows are mounted.  The marking device may also be very sophisticated with computer transponders placed on the cow’s back that record when, how often, and for how long cows stood when mounted.  That information would then be relayed to a computer and analyzed.  Many dairies use activity collars or pedometers to track changes in activity.  Cows who are in estrus will be more active than those who are not.</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18</a:t>
            </a:fld>
            <a:endParaRPr lang="en-US"/>
          </a:p>
        </p:txBody>
      </p:sp>
    </p:spTree>
    <p:extLst>
      <p:ext uri="{BB962C8B-B14F-4D97-AF65-F5344CB8AC3E}">
        <p14:creationId xmlns:p14="http://schemas.microsoft.com/office/powerpoint/2010/main" val="929623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hormone provide should be present within the cow at the time of breeding to maximize the probability of pregnancy?  </a:t>
            </a:r>
          </a:p>
          <a:p>
            <a:endParaRPr lang="en-US" dirty="0"/>
          </a:p>
          <a:p>
            <a:r>
              <a:rPr lang="en-US" dirty="0"/>
              <a:t>CLICK – Back to this wonderful chart (CLICK).  Large amounts of estrogen will be secreted from large </a:t>
            </a:r>
            <a:r>
              <a:rPr lang="en-US" dirty="0" err="1"/>
              <a:t>provulatory</a:t>
            </a:r>
            <a:r>
              <a:rPr lang="en-US" dirty="0"/>
              <a:t> follicles that are about to release the egg.  Cows should be bred when estrogen is high, and progesterone low.</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19</a:t>
            </a:fld>
            <a:endParaRPr lang="en-US"/>
          </a:p>
        </p:txBody>
      </p:sp>
    </p:spTree>
    <p:extLst>
      <p:ext uri="{BB962C8B-B14F-4D97-AF65-F5344CB8AC3E}">
        <p14:creationId xmlns:p14="http://schemas.microsoft.com/office/powerpoint/2010/main" val="408472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starting, however, let’s study basic biological components of the reproductive system.  Obviously, a primary male organ of reproduction is the testes.  The testes (CLICK) is responsible for spermatozoa production.  The spermatozoa is the male gamete, and this is generated from within the seminiferous tubules of the testes.  This is a continual process once the male reaches puberty.</a:t>
            </a:r>
          </a:p>
          <a:p>
            <a:br>
              <a:rPr lang="en-US" dirty="0"/>
            </a:br>
            <a:r>
              <a:rPr lang="en-US" dirty="0"/>
              <a:t>(CLICK), the testes also generates testosterone from the Leydig cells.  Testosterone is important for the development of secondary sex characteristics, masculine appearance and behavior, and facilitates growth.</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2</a:t>
            </a:fld>
            <a:endParaRPr lang="en-US"/>
          </a:p>
        </p:txBody>
      </p:sp>
    </p:spTree>
    <p:extLst>
      <p:ext uri="{BB962C8B-B14F-4D97-AF65-F5344CB8AC3E}">
        <p14:creationId xmlns:p14="http://schemas.microsoft.com/office/powerpoint/2010/main" val="2845608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structure standpoint, you know the answer …</a:t>
            </a:r>
          </a:p>
          <a:p>
            <a:endParaRPr lang="en-US" dirty="0"/>
          </a:p>
          <a:p>
            <a:r>
              <a:rPr lang="en-US" dirty="0"/>
              <a:t>CLICK – We need an egg! And the egg to be ovulated is in that large preovulatory follicle that is secreting copious amounts of estrogen.</a:t>
            </a:r>
          </a:p>
          <a:p>
            <a:endParaRPr lang="en-US" dirty="0"/>
          </a:p>
          <a:p>
            <a:r>
              <a:rPr lang="en-US" dirty="0"/>
              <a:t>CLICK – The corpus luteum, that structure that develops after ovulation of the follicle, it’s not going to be present.  If it were, the follicles couldn’t grow because of progesterone placing a roadblock on the flow of FSH or follicle stimulating hormone.</a:t>
            </a:r>
          </a:p>
          <a:p>
            <a:endParaRPr lang="en-US" dirty="0"/>
          </a:p>
          <a:p>
            <a:r>
              <a:rPr lang="en-US" dirty="0"/>
              <a:t>CLICK – No CL present</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20</a:t>
            </a:fld>
            <a:endParaRPr lang="en-US"/>
          </a:p>
        </p:txBody>
      </p:sp>
    </p:spTree>
    <p:extLst>
      <p:ext uri="{BB962C8B-B14F-4D97-AF65-F5344CB8AC3E}">
        <p14:creationId xmlns:p14="http://schemas.microsoft.com/office/powerpoint/2010/main" val="460431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the initial discussion related to reproductive biology along with an explanation of components and questions associated with the learning activity helped prepare you to discus the reflection and application questions related to what you learned.</a:t>
            </a:r>
          </a:p>
          <a:p>
            <a:endParaRPr lang="en-US" dirty="0"/>
          </a:p>
          <a:p>
            <a:r>
              <a:rPr lang="en-US" dirty="0"/>
              <a:t>Hopefully, you’ve conducted some discussion related to these questions, but I’ll now give you my opinion in response to these questions.</a:t>
            </a:r>
          </a:p>
          <a:p>
            <a:endParaRPr lang="en-US" dirty="0"/>
          </a:p>
          <a:p>
            <a:r>
              <a:rPr lang="en-US" dirty="0"/>
              <a:t>CLICK -- So, if pregnancy rates are typically reduced with usage of AI, why is AI so popular?  It really all has to do with genetics, the ability to identify and use elite sires that one could not afford otherwise.  It also allows producers the opportunity to better identify sires that compliment individual cows.</a:t>
            </a:r>
          </a:p>
          <a:p>
            <a:endParaRPr lang="en-US" dirty="0"/>
          </a:p>
          <a:p>
            <a:r>
              <a:rPr lang="en-US" dirty="0"/>
              <a:t>CLICK – What key factors function to maximize the probability of pregnancy with usage of AI?  Technique is extremely important, but perhaps even more important is identifying those cows that are in the correct stage of reproduction to maximize the odds of pregnancy.</a:t>
            </a:r>
          </a:p>
          <a:p>
            <a:endParaRPr lang="en-US" dirty="0"/>
          </a:p>
          <a:p>
            <a:r>
              <a:rPr lang="en-US" dirty="0"/>
              <a:t>CLICK – How can you most effectively identify cows who are in the proper biological state for artificial insemination?  The most practical method is to simply observe the cows; they’re behavior will tell you when they are in estrus.  Cows who stand, when mounted are in estrus, and ovulation occurs approximately 28 </a:t>
            </a:r>
            <a:r>
              <a:rPr lang="en-US" dirty="0" err="1"/>
              <a:t>hrs</a:t>
            </a:r>
            <a:r>
              <a:rPr lang="en-US" dirty="0"/>
              <a:t> after the onset of estrus.</a:t>
            </a:r>
          </a:p>
          <a:p>
            <a:endParaRPr lang="en-US" dirty="0"/>
          </a:p>
          <a:p>
            <a:r>
              <a:rPr lang="en-US" dirty="0"/>
              <a:t>NEXT SLIDE  </a:t>
            </a:r>
          </a:p>
          <a:p>
            <a:endParaRPr lang="en-US" dirty="0"/>
          </a:p>
        </p:txBody>
      </p:sp>
      <p:sp>
        <p:nvSpPr>
          <p:cNvPr id="4" name="Slide Number Placeholder 3"/>
          <p:cNvSpPr>
            <a:spLocks noGrp="1"/>
          </p:cNvSpPr>
          <p:nvPr>
            <p:ph type="sldNum" sz="quarter" idx="5"/>
          </p:nvPr>
        </p:nvSpPr>
        <p:spPr/>
        <p:txBody>
          <a:bodyPr/>
          <a:lstStyle/>
          <a:p>
            <a:fld id="{2EB2B80F-A34B-4044-B1F3-E7AD71FF67BF}" type="slidenum">
              <a:rPr lang="en-US" smtClean="0"/>
              <a:t>21</a:t>
            </a:fld>
            <a:endParaRPr lang="en-US"/>
          </a:p>
        </p:txBody>
      </p:sp>
    </p:spTree>
    <p:extLst>
      <p:ext uri="{BB962C8B-B14F-4D97-AF65-F5344CB8AC3E}">
        <p14:creationId xmlns:p14="http://schemas.microsoft.com/office/powerpoint/2010/main" val="2825289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structure on the ovary contains the egg to be ovulated?  The preovulatory follicle.</a:t>
            </a:r>
          </a:p>
          <a:p>
            <a:endParaRPr lang="en-US" dirty="0"/>
          </a:p>
          <a:p>
            <a:r>
              <a:rPr lang="en-US" dirty="0"/>
              <a:t>CLICK -- As a preovulatory follicle grows &amp; approaches ovulation, it secretes estrogen.  Identify two related functions of estrogen important for successful artificial insemination.  1) Estrogen is responsible for estrous behavior, and 2) high levels of estrogen stimulate release of luteinizing hormone which causes ovulation.  Unless the egg is ovulated near the time of insemination, odds of pregnancy decrease dramatically.</a:t>
            </a:r>
          </a:p>
          <a:p>
            <a:endParaRPr lang="en-US" dirty="0"/>
          </a:p>
          <a:p>
            <a:r>
              <a:rPr lang="en-US" dirty="0"/>
              <a:t>CLICK – What is the purpose of the corpus luteum and the hormone progesterone?  The corpus luteum develops after release of the egg from the follicle.  It secretes progesterone, for as long as the fertilized egg continues to grow and develop.  Progesterone keeps the cow from returning to estrus by placing a “roadblock” on the release of follicle stimulating hormone or FSH.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22</a:t>
            </a:fld>
            <a:endParaRPr lang="en-US"/>
          </a:p>
        </p:txBody>
      </p:sp>
    </p:spTree>
    <p:extLst>
      <p:ext uri="{BB962C8B-B14F-4D97-AF65-F5344CB8AC3E}">
        <p14:creationId xmlns:p14="http://schemas.microsoft.com/office/powerpoint/2010/main" val="2537691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challenge you to apply some of the biological knowledge that you learned within this lesson.  Because estrus synchronization is commonly used in conjunction with artificial insemination, how might you synchronize cows or heifers so they all show estrus or mating behavior at approximately the same time?</a:t>
            </a:r>
          </a:p>
          <a:p>
            <a:endParaRPr lang="en-US" dirty="0"/>
          </a:p>
          <a:p>
            <a:r>
              <a:rPr lang="en-US" dirty="0"/>
              <a:t>CLICK – What was the role of progesterone?  To keep heat from recurring.  Well, if cows were given an exogenous dosage of progesterone, we can hormonally trick the cows into thinking that they are pregnant.  Then, after a period of time, if that progesterone is removed, the artificial roadblock on FSH will be removed, and all cows will start to grow follicles and come into estrus at approximately the same time.  This is the basis of one commercially available estrus synchronization protocol.</a:t>
            </a:r>
          </a:p>
          <a:p>
            <a:endParaRPr lang="en-US" dirty="0"/>
          </a:p>
          <a:p>
            <a:r>
              <a:rPr lang="en-US" dirty="0"/>
              <a:t>NEXT SLIDE</a:t>
            </a:r>
          </a:p>
          <a:p>
            <a:endParaRPr lang="en-US" dirty="0"/>
          </a:p>
          <a:p>
            <a:endParaRPr lang="en-US" dirty="0"/>
          </a:p>
        </p:txBody>
      </p:sp>
      <p:sp>
        <p:nvSpPr>
          <p:cNvPr id="4" name="Slide Number Placeholder 3"/>
          <p:cNvSpPr>
            <a:spLocks noGrp="1"/>
          </p:cNvSpPr>
          <p:nvPr>
            <p:ph type="sldNum" sz="quarter" idx="5"/>
          </p:nvPr>
        </p:nvSpPr>
        <p:spPr/>
        <p:txBody>
          <a:bodyPr/>
          <a:lstStyle/>
          <a:p>
            <a:fld id="{2EB2B80F-A34B-4044-B1F3-E7AD71FF67BF}" type="slidenum">
              <a:rPr lang="en-US" smtClean="0"/>
              <a:t>23</a:t>
            </a:fld>
            <a:endParaRPr lang="en-US"/>
          </a:p>
        </p:txBody>
      </p:sp>
    </p:spTree>
    <p:extLst>
      <p:ext uri="{BB962C8B-B14F-4D97-AF65-F5344CB8AC3E}">
        <p14:creationId xmlns:p14="http://schemas.microsoft.com/office/powerpoint/2010/main" val="2088036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B2B80F-A34B-4044-B1F3-E7AD71FF67BF}" type="slidenum">
              <a:rPr lang="en-US" smtClean="0"/>
              <a:t>24</a:t>
            </a:fld>
            <a:endParaRPr lang="en-US"/>
          </a:p>
        </p:txBody>
      </p:sp>
    </p:spTree>
    <p:extLst>
      <p:ext uri="{BB962C8B-B14F-4D97-AF65-F5344CB8AC3E}">
        <p14:creationId xmlns:p14="http://schemas.microsoft.com/office/powerpoint/2010/main" val="195412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epididymis, which is a structure that wraps around one side of the testes, is responsible for concentration of the spermatozoa.  It’s also where the spermatozoa is stored and allowed to mature to maximize fertility.</a:t>
            </a:r>
          </a:p>
          <a:p>
            <a:endParaRPr lang="en-US" dirty="0"/>
          </a:p>
          <a:p>
            <a:r>
              <a:rPr lang="en-US" dirty="0"/>
              <a:t>CLICK – The scrotum provides support and protection for the testes, but it’s also important for temperature regulation.  The male biologically strives to maintain temperature of the spermatozoa 7-10 degrees F below body temperature.</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3</a:t>
            </a:fld>
            <a:endParaRPr lang="en-US"/>
          </a:p>
        </p:txBody>
      </p:sp>
    </p:spTree>
    <p:extLst>
      <p:ext uri="{BB962C8B-B14F-4D97-AF65-F5344CB8AC3E}">
        <p14:creationId xmlns:p14="http://schemas.microsoft.com/office/powerpoint/2010/main" val="202370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Female reproductive organs of importance include the ovary or female gonad.  It is the ovary that contains the oocytes or eggs to be ovulated.  This is a (CLICK) picture of the ovary from a gilt or young female pig.  Next (CLICK), the oviducts or Fallopian tube.  This slender tubule as you can see in the picture is the site of fertilization, and it is responsible for transportation of eggs, hopefully fertilized eggs, to the uterus.</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4</a:t>
            </a:fld>
            <a:endParaRPr lang="en-US"/>
          </a:p>
        </p:txBody>
      </p:sp>
    </p:spTree>
    <p:extLst>
      <p:ext uri="{BB962C8B-B14F-4D97-AF65-F5344CB8AC3E}">
        <p14:creationId xmlns:p14="http://schemas.microsoft.com/office/powerpoint/2010/main" val="1556890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uterus is the site of pregnancy; that is where the fetus will develop.  Upon parturition, or the process of birth, the uterus, being a muscular organ, is responsible for expulsion of that fetus through increased strength and frequency of contractions.</a:t>
            </a:r>
          </a:p>
          <a:p>
            <a:endParaRPr lang="en-US" dirty="0"/>
          </a:p>
          <a:p>
            <a:r>
              <a:rPr lang="en-US" dirty="0"/>
              <a:t>(CLICK), of paramount importance to the AI technician is the cervix.  In a natural mating, the bull will deposit semen into the cervix which then serves as a storage reservoir and passageway for the spermatozoa.  It’s also the “gateway”, if you will, between the internal and external environment of the female reproductive tract. </a:t>
            </a:r>
          </a:p>
          <a:p>
            <a:endParaRPr lang="en-US" dirty="0"/>
          </a:p>
          <a:p>
            <a:r>
              <a:rPr lang="en-US" dirty="0"/>
              <a:t>NEXT SLIDE  </a:t>
            </a:r>
          </a:p>
        </p:txBody>
      </p:sp>
      <p:sp>
        <p:nvSpPr>
          <p:cNvPr id="4" name="Slide Number Placeholder 3"/>
          <p:cNvSpPr>
            <a:spLocks noGrp="1"/>
          </p:cNvSpPr>
          <p:nvPr>
            <p:ph type="sldNum" sz="quarter" idx="5"/>
          </p:nvPr>
        </p:nvSpPr>
        <p:spPr/>
        <p:txBody>
          <a:bodyPr/>
          <a:lstStyle/>
          <a:p>
            <a:fld id="{2EB2B80F-A34B-4044-B1F3-E7AD71FF67BF}" type="slidenum">
              <a:rPr lang="en-US" smtClean="0"/>
              <a:t>5</a:t>
            </a:fld>
            <a:endParaRPr lang="en-US"/>
          </a:p>
        </p:txBody>
      </p:sp>
    </p:spTree>
    <p:extLst>
      <p:ext uri="{BB962C8B-B14F-4D97-AF65-F5344CB8AC3E}">
        <p14:creationId xmlns:p14="http://schemas.microsoft.com/office/powerpoint/2010/main" val="1368327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this lesson discusses the usage of artificial insemination with cattle, as a model, let’s provide some reference for where the various organs are anatomically located.</a:t>
            </a:r>
          </a:p>
          <a:p>
            <a:endParaRPr lang="en-US" dirty="0"/>
          </a:p>
          <a:p>
            <a:r>
              <a:rPr lang="en-US" dirty="0"/>
              <a:t>CLICK – First, the vulva represents the external </a:t>
            </a:r>
            <a:r>
              <a:rPr lang="en-US" dirty="0" err="1"/>
              <a:t>genetalia</a:t>
            </a:r>
            <a:r>
              <a:rPr lang="en-US" dirty="0"/>
              <a:t>, and it is through the vulva that the AI technician will need to insert the AI rod.</a:t>
            </a:r>
          </a:p>
          <a:p>
            <a:endParaRPr lang="en-US" dirty="0"/>
          </a:p>
          <a:p>
            <a:r>
              <a:rPr lang="en-US" dirty="0"/>
              <a:t>CLICK – Next is the vagina, and (CLICK), the pelvis.  Now the bladder (CLICK) has nothing to do with reproduction, but for veterinarians, reproductive physiologists, and others it’s important to know the approximate location of the bladder so one doesn’t mistake the fluid present in the bladder for the fluid that may be associated with a pregnancy.  Then, the (CLICK) cervix.  An AI technician must be able to identify the cervix, for he/she must be able to guide the AI rod through that structure.  Then, there is the (CLICK) uterus which splits into two horns, with an (CLICK) oviduct, and (CLICK) ovary associated with each horn.</a:t>
            </a:r>
          </a:p>
          <a:p>
            <a:endParaRPr lang="en-US" dirty="0"/>
          </a:p>
          <a:p>
            <a:r>
              <a:rPr lang="en-US" dirty="0"/>
              <a:t>Finally, the rectum (CLICK), which is part of the digestive tract.  Why is this important?  Because with AI, while the technician will guide the AI rod through the reproductive tract, he/she will insert their arm through the rectum and into the digestive tract.  Then they will be able to palpate and handle the various reproductive organs and structures through the digestive tract.</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6</a:t>
            </a:fld>
            <a:endParaRPr lang="en-US"/>
          </a:p>
        </p:txBody>
      </p:sp>
    </p:spTree>
    <p:extLst>
      <p:ext uri="{BB962C8B-B14F-4D97-AF65-F5344CB8AC3E}">
        <p14:creationId xmlns:p14="http://schemas.microsoft.com/office/powerpoint/2010/main" val="3091274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basic reproductive terminology.  Estrus, spelled e-s-t-r-u-s, is when the female is receptive to mating.  The Estrous cycle (CLICK), with estrous now spelled e-s-t-r-o-u-s, represents the time period extending from the onset of estrus to the onset of the next estrus period.  For most farm animal species, this will be approximately 21 days.  (CLICK), ovulation is release of the egg, (CLICK), gestation is pregnancy, and (CLICK), parturition is the generic term for giving birth.</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7</a:t>
            </a:fld>
            <a:endParaRPr lang="en-US"/>
          </a:p>
        </p:txBody>
      </p:sp>
    </p:spTree>
    <p:extLst>
      <p:ext uri="{BB962C8B-B14F-4D97-AF65-F5344CB8AC3E}">
        <p14:creationId xmlns:p14="http://schemas.microsoft.com/office/powerpoint/2010/main" val="191039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ovary, there are two structures of importance to success with artificial insemination.  Those are the follicles and the corpus luteum.  The follicles (CLICK) are fluid-filled structures that contain the egg.  As the follicles grow, they secrete estrogen (CLICK).  The larger the follicle, the more estrogen that is secreted.  The corpus luteum or CL (CLICK) is a structure that forms after ovulation of the follicle.  It will develop a “yellowish” color, and it secretes progesterone (CLICK).  Again, the larger the CL, the more progesterone it secretes.</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8</a:t>
            </a:fld>
            <a:endParaRPr lang="en-US"/>
          </a:p>
        </p:txBody>
      </p:sp>
    </p:spTree>
    <p:extLst>
      <p:ext uri="{BB962C8B-B14F-4D97-AF65-F5344CB8AC3E}">
        <p14:creationId xmlns:p14="http://schemas.microsoft.com/office/powerpoint/2010/main" val="413218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hormones involved with reproduction, but let’s focus on the function of four.</a:t>
            </a:r>
          </a:p>
          <a:p>
            <a:endParaRPr lang="en-US" dirty="0"/>
          </a:p>
          <a:p>
            <a:r>
              <a:rPr lang="en-US" dirty="0"/>
              <a:t>CLICK – Follicle Stimulating Hormone or FSH does exactly what its name implies.  It stimulates follicular growth and development.</a:t>
            </a:r>
          </a:p>
          <a:p>
            <a:endParaRPr lang="en-US" dirty="0"/>
          </a:p>
          <a:p>
            <a:r>
              <a:rPr lang="en-US" dirty="0"/>
              <a:t>CLICK – Estrogen is secreted from the preovulatory follicle.  As the follicle gets bigger, it secretes more estrogen.  Estrogen is responsible for growth and development of the uterus.  It would be analogous to a mother preparing the nursery for a baby about to be born.  Estrogen is responsible for estrous behavior and development of secondary sex characteristics.  For artificial insemination to be successful, detection of estrous behavior is critically important.</a:t>
            </a:r>
          </a:p>
          <a:p>
            <a:endParaRPr lang="en-US" dirty="0"/>
          </a:p>
          <a:p>
            <a:r>
              <a:rPr lang="en-US" dirty="0"/>
              <a:t>CLICK – Through a feedback mechanism, once a threshold level of estrogen is reached, Luteinizing Hormone or LH is released to induce ovulation and release of the egg.</a:t>
            </a:r>
          </a:p>
          <a:p>
            <a:endParaRPr lang="en-US" dirty="0"/>
          </a:p>
          <a:p>
            <a:r>
              <a:rPr lang="en-US" dirty="0"/>
              <a:t>CLICK – Progesterone is secreted from the corpus luteum, a structure that forms on the ovary after ovulation of the follicle.  Again, as the CL grows in size, the more progesterone that is secreted.  The role of progesterone is to maintain the pregnancy by effectively placing a “roadblock” on the release of FSH from the pituitary gland.  There is no FSH, the follicles can’t grow, and the cow will not show estrus, and there will be no ovulation.</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2EB2B80F-A34B-4044-B1F3-E7AD71FF67BF}" type="slidenum">
              <a:rPr lang="en-US" smtClean="0"/>
              <a:t>9</a:t>
            </a:fld>
            <a:endParaRPr lang="en-US"/>
          </a:p>
        </p:txBody>
      </p:sp>
    </p:spTree>
    <p:extLst>
      <p:ext uri="{BB962C8B-B14F-4D97-AF65-F5344CB8AC3E}">
        <p14:creationId xmlns:p14="http://schemas.microsoft.com/office/powerpoint/2010/main" val="2490535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77733" y="1993904"/>
            <a:ext cx="7823200" cy="1160463"/>
          </a:xfrm>
        </p:spPr>
        <p:txBody>
          <a:bodyPr anchor="b">
            <a:normAutofit/>
          </a:bodyPr>
          <a:lstStyle>
            <a:lvl1pPr algn="r">
              <a:defRPr sz="3600" b="0" i="0">
                <a:latin typeface="Arial" charset="0"/>
                <a:ea typeface="Arial" charset="0"/>
                <a:cs typeface="Arial" charset="0"/>
              </a:defRPr>
            </a:lvl1pPr>
          </a:lstStyle>
          <a:p>
            <a:r>
              <a:rPr lang="en-US" dirty="0"/>
              <a:t>CLICK TO ADD TITLE</a:t>
            </a:r>
          </a:p>
        </p:txBody>
      </p:sp>
      <p:sp>
        <p:nvSpPr>
          <p:cNvPr id="3" name="Subtitle 2"/>
          <p:cNvSpPr>
            <a:spLocks noGrp="1"/>
          </p:cNvSpPr>
          <p:nvPr>
            <p:ph type="subTitle" idx="1" hasCustomPrompt="1"/>
          </p:nvPr>
        </p:nvSpPr>
        <p:spPr>
          <a:xfrm>
            <a:off x="6841069" y="3154362"/>
            <a:ext cx="4859867" cy="576262"/>
          </a:xfrm>
        </p:spPr>
        <p:txBody>
          <a:bodyPr>
            <a:normAutofit/>
          </a:bodyPr>
          <a:lstStyle>
            <a:lvl1pPr marL="0" indent="0" algn="r">
              <a:buNone/>
              <a:defRPr sz="2400" b="0" i="0" baseline="0">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add subtitle</a:t>
            </a:r>
          </a:p>
        </p:txBody>
      </p:sp>
      <p:pic>
        <p:nvPicPr>
          <p:cNvPr id="4" name="Picture 2" descr="The University of Tennessee Logo | Brand Guidelines">
            <a:extLst>
              <a:ext uri="{FF2B5EF4-FFF2-40B4-BE49-F238E27FC236}">
                <a16:creationId xmlns:a16="http://schemas.microsoft.com/office/drawing/2014/main" id="{72464023-DAED-9B4F-0D5D-129EF86307C3}"/>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3467" t="25873" r="12620" b="23850"/>
          <a:stretch/>
        </p:blipFill>
        <p:spPr bwMode="auto">
          <a:xfrm>
            <a:off x="718457" y="503435"/>
            <a:ext cx="2369975" cy="79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93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03ADD1-EF38-4778-A90F-ACE7FA6C95C5}" type="slidenum">
              <a:rPr lang="en-US"/>
              <a:pPr/>
              <a:t>‹#›</a:t>
            </a:fld>
            <a:endParaRPr lang="en-US"/>
          </a:p>
        </p:txBody>
      </p:sp>
    </p:spTree>
    <p:extLst>
      <p:ext uri="{BB962C8B-B14F-4D97-AF65-F5344CB8AC3E}">
        <p14:creationId xmlns:p14="http://schemas.microsoft.com/office/powerpoint/2010/main" val="4012897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94468A1-3234-4610-B5A4-42EE86C53EC8}" type="slidenum">
              <a:rPr lang="en-US"/>
              <a:pPr/>
              <a:t>‹#›</a:t>
            </a:fld>
            <a:endParaRPr lang="en-US"/>
          </a:p>
        </p:txBody>
      </p:sp>
    </p:spTree>
    <p:extLst>
      <p:ext uri="{BB962C8B-B14F-4D97-AF65-F5344CB8AC3E}">
        <p14:creationId xmlns:p14="http://schemas.microsoft.com/office/powerpoint/2010/main" val="4114018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0527"/>
            <a:ext cx="10515600" cy="1082674"/>
          </a:xfrm>
        </p:spPr>
        <p:txBody>
          <a:bodyPr>
            <a:normAutofit/>
          </a:bodyPr>
          <a:lstStyle>
            <a:lvl1pPr>
              <a:defRPr sz="3600" b="0" i="0">
                <a:latin typeface="Arial" charset="0"/>
                <a:ea typeface="Arial" charset="0"/>
                <a:cs typeface="Arial" charset="0"/>
              </a:defRPr>
            </a:lvl1pPr>
          </a:lstStyle>
          <a:p>
            <a:r>
              <a:rPr lang="en-US" dirty="0"/>
              <a:t>Click to add title</a:t>
            </a:r>
          </a:p>
        </p:txBody>
      </p:sp>
      <p:sp>
        <p:nvSpPr>
          <p:cNvPr id="3" name="Content Placeholder 2"/>
          <p:cNvSpPr>
            <a:spLocks noGrp="1"/>
          </p:cNvSpPr>
          <p:nvPr>
            <p:ph idx="1" hasCustomPrompt="1"/>
          </p:nvPr>
        </p:nvSpPr>
        <p:spPr/>
        <p:txBody>
          <a:bodyPr>
            <a:normAutofit/>
          </a:bodyPr>
          <a:lstStyle>
            <a:lvl1pPr marL="228594" indent="-228594">
              <a:buClr>
                <a:srgbClr val="C92235"/>
              </a:buClr>
              <a:buSzPct val="100000"/>
              <a:buFont typeface="Arial" charset="0"/>
              <a:buChar char="•"/>
              <a:defRPr sz="2800" b="0" i="0">
                <a:latin typeface="Arial" charset="0"/>
                <a:ea typeface="Arial" charset="0"/>
                <a:cs typeface="Arial" charset="0"/>
              </a:defRPr>
            </a:lvl1pPr>
            <a:lvl2pPr marL="685783" indent="-228594">
              <a:buClr>
                <a:srgbClr val="8A8B8A"/>
              </a:buClr>
              <a:buFont typeface="Arial" charset="0"/>
              <a:buChar char="•"/>
              <a:defRPr sz="2400" b="0" i="0">
                <a:latin typeface="Arial" charset="0"/>
                <a:ea typeface="Arial" charset="0"/>
                <a:cs typeface="Arial" charset="0"/>
              </a:defRPr>
            </a:lvl2pPr>
            <a:lvl3pPr>
              <a:defRPr>
                <a:latin typeface="Arial" panose="020B0604020202020204" pitchFamily="34" charset="0"/>
                <a:cs typeface="Arial" panose="020B0604020202020204" pitchFamily="34" charset="0"/>
              </a:defRPr>
            </a:lvl3pPr>
          </a:lstStyle>
          <a:p>
            <a:pPr lvl="0"/>
            <a:r>
              <a:rPr lang="en-US" dirty="0"/>
              <a:t>Click to add text</a:t>
            </a:r>
          </a:p>
          <a:p>
            <a:pPr lvl="1"/>
            <a:r>
              <a:rPr lang="en-US" dirty="0"/>
              <a:t>Second level</a:t>
            </a:r>
          </a:p>
          <a:p>
            <a:pPr lvl="2"/>
            <a:r>
              <a:rPr lang="en-US" dirty="0">
                <a:latin typeface="Arial" panose="020B0604020202020204" pitchFamily="34" charset="0"/>
                <a:cs typeface="Arial" panose="020B0604020202020204" pitchFamily="34" charset="0"/>
              </a:rPr>
              <a:t>Third level</a:t>
            </a:r>
          </a:p>
          <a:p>
            <a:pPr lvl="3"/>
            <a:r>
              <a:rPr lang="en-US" dirty="0">
                <a:latin typeface="Arial" panose="020B0604020202020204" pitchFamily="34" charset="0"/>
                <a:cs typeface="Arial" panose="020B0604020202020204" pitchFamily="34" charset="0"/>
              </a:rPr>
              <a:t>Fourth level</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5371" y="6265868"/>
            <a:ext cx="1134529" cy="385823"/>
          </a:xfrm>
          <a:prstGeom prst="rect">
            <a:avLst/>
          </a:prstGeom>
        </p:spPr>
      </p:pic>
      <p:pic>
        <p:nvPicPr>
          <p:cNvPr id="5" name="Picture 12" descr="Free University Of Tennessee Logo Png, Download Free University Of  Tennessee Logo Png png images, Free ClipArts on Clipart Library">
            <a:extLst>
              <a:ext uri="{FF2B5EF4-FFF2-40B4-BE49-F238E27FC236}">
                <a16:creationId xmlns:a16="http://schemas.microsoft.com/office/drawing/2014/main" id="{2A523F82-7711-9E0C-6864-C812B330648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48487" y="5668973"/>
            <a:ext cx="368295" cy="36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014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50584" y="2755986"/>
            <a:ext cx="7281333" cy="1011077"/>
          </a:xfrm>
        </p:spPr>
        <p:txBody>
          <a:bodyPr anchor="b">
            <a:normAutofit/>
          </a:bodyPr>
          <a:lstStyle>
            <a:lvl1pPr algn="ctr">
              <a:defRPr sz="3600" baseline="0">
                <a:solidFill>
                  <a:srgbClr val="F7F3E5"/>
                </a:solidFill>
              </a:defRPr>
            </a:lvl1pPr>
          </a:lstStyle>
          <a:p>
            <a:r>
              <a:rPr lang="en-US" dirty="0"/>
              <a:t>CLICK TO ADD TITLE</a:t>
            </a:r>
          </a:p>
        </p:txBody>
      </p:sp>
      <p:sp>
        <p:nvSpPr>
          <p:cNvPr id="3" name="Text Placeholder 2"/>
          <p:cNvSpPr>
            <a:spLocks noGrp="1"/>
          </p:cNvSpPr>
          <p:nvPr>
            <p:ph type="body" idx="1" hasCustomPrompt="1"/>
          </p:nvPr>
        </p:nvSpPr>
        <p:spPr>
          <a:xfrm>
            <a:off x="4117977" y="3903665"/>
            <a:ext cx="3909483" cy="706436"/>
          </a:xfrm>
        </p:spPr>
        <p:txBody>
          <a:bodyPr/>
          <a:lstStyle>
            <a:lvl1pPr marL="0" indent="0" algn="ctr">
              <a:buNone/>
              <a:defRPr sz="2400" b="0" i="0">
                <a:solidFill>
                  <a:srgbClr val="F7F3E5"/>
                </a:solidFill>
                <a:latin typeface="Calibri Light" charset="0"/>
                <a:ea typeface="Calibri Light" charset="0"/>
                <a:cs typeface="Calibri Light"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subtitle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76248" y="12192005"/>
            <a:ext cx="5008941" cy="1502683"/>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02273" y="12531253"/>
            <a:ext cx="3763291" cy="112898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79448" y="12344405"/>
            <a:ext cx="5008941" cy="1502683"/>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65371" y="6265868"/>
            <a:ext cx="1134529" cy="385823"/>
          </a:xfrm>
          <a:prstGeom prst="rect">
            <a:avLst/>
          </a:prstGeom>
        </p:spPr>
      </p:pic>
      <p:pic>
        <p:nvPicPr>
          <p:cNvPr id="8" name="Picture 12" descr="Free University Of Tennessee Logo Png, Download Free University Of  Tennessee Logo Png png images, Free ClipArts on Clipart Library">
            <a:extLst>
              <a:ext uri="{FF2B5EF4-FFF2-40B4-BE49-F238E27FC236}">
                <a16:creationId xmlns:a16="http://schemas.microsoft.com/office/drawing/2014/main" id="{74077231-E5AA-721D-583D-342A4880A25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148487" y="5668973"/>
            <a:ext cx="368295" cy="36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43673"/>
            <a:ext cx="10515600" cy="1325563"/>
          </a:xfrm>
        </p:spPr>
        <p:txBody>
          <a:bodyPr>
            <a:normAutofit/>
          </a:bodyPr>
          <a:lstStyle>
            <a:lvl1pPr>
              <a:defRPr sz="3600"/>
            </a:lvl1pPr>
          </a:lstStyle>
          <a:p>
            <a:r>
              <a:rPr lang="en-US" dirty="0"/>
              <a:t>Click to add title</a:t>
            </a:r>
          </a:p>
        </p:txBody>
      </p:sp>
      <p:sp>
        <p:nvSpPr>
          <p:cNvPr id="3" name="Content Placeholder 2"/>
          <p:cNvSpPr>
            <a:spLocks noGrp="1"/>
          </p:cNvSpPr>
          <p:nvPr>
            <p:ph sz="half" idx="1" hasCustomPrompt="1"/>
          </p:nvPr>
        </p:nvSpPr>
        <p:spPr>
          <a:xfrm>
            <a:off x="838200" y="1825625"/>
            <a:ext cx="5181600" cy="4351338"/>
          </a:xfrm>
        </p:spPr>
        <p:txBody>
          <a:bodyPr/>
          <a:lstStyle>
            <a:lvl1pPr>
              <a:buClr>
                <a:srgbClr val="C92235"/>
              </a:buClr>
              <a:defRPr sz="2400" b="0" i="0">
                <a:latin typeface="Calibri Light" charset="0"/>
                <a:ea typeface="Calibri Light" charset="0"/>
                <a:cs typeface="Calibri Light" charset="0"/>
              </a:defRPr>
            </a:lvl1pPr>
            <a:lvl2pPr>
              <a:buClr>
                <a:srgbClr val="8A8B8A"/>
              </a:buClr>
              <a:defRPr sz="2000" b="0" i="0">
                <a:latin typeface="Calibri Light" charset="0"/>
                <a:ea typeface="Calibri Light" charset="0"/>
                <a:cs typeface="Calibri Light" charset="0"/>
              </a:defRPr>
            </a:lvl2pPr>
          </a:lstStyle>
          <a:p>
            <a:pPr lvl="0"/>
            <a:r>
              <a:rPr lang="en-US" dirty="0"/>
              <a:t>Click to add text</a:t>
            </a:r>
          </a:p>
          <a:p>
            <a:pPr lvl="1"/>
            <a:r>
              <a:rPr lang="en-US" dirty="0"/>
              <a:t>Second level</a:t>
            </a:r>
          </a:p>
        </p:txBody>
      </p:sp>
      <p:sp>
        <p:nvSpPr>
          <p:cNvPr id="9" name="Picture Placeholder 8"/>
          <p:cNvSpPr>
            <a:spLocks noGrp="1"/>
          </p:cNvSpPr>
          <p:nvPr>
            <p:ph type="pic" sz="quarter" idx="10" hasCustomPrompt="1"/>
          </p:nvPr>
        </p:nvSpPr>
        <p:spPr>
          <a:xfrm>
            <a:off x="6163733" y="1825625"/>
            <a:ext cx="5190067" cy="4351338"/>
          </a:xfrm>
        </p:spPr>
        <p:txBody>
          <a:bodyPr/>
          <a:lstStyle>
            <a:lvl1pPr marL="0" indent="0">
              <a:buNone/>
              <a:defRPr baseline="0"/>
            </a:lvl1pPr>
          </a:lstStyle>
          <a:p>
            <a:r>
              <a:rPr lang="en-US" dirty="0"/>
              <a:t>Insert photo here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76248" y="12192005"/>
            <a:ext cx="5008941" cy="150268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79448" y="12344405"/>
            <a:ext cx="5008941" cy="150268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182648" y="12496805"/>
            <a:ext cx="5008941" cy="1502683"/>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65371" y="6265868"/>
            <a:ext cx="1134529" cy="385823"/>
          </a:xfrm>
          <a:prstGeom prst="rect">
            <a:avLst/>
          </a:prstGeom>
        </p:spPr>
      </p:pic>
      <p:pic>
        <p:nvPicPr>
          <p:cNvPr id="10" name="Picture 12" descr="Free University Of Tennessee Logo Png, Download Free University Of  Tennessee Logo Png png images, Free ClipArts on Clipart Library">
            <a:extLst>
              <a:ext uri="{FF2B5EF4-FFF2-40B4-BE49-F238E27FC236}">
                <a16:creationId xmlns:a16="http://schemas.microsoft.com/office/drawing/2014/main" id="{367555BC-AFAC-289C-425B-ADD43DC4491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148487" y="5668973"/>
            <a:ext cx="368295" cy="36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355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6373"/>
            <a:ext cx="10515600" cy="1325563"/>
          </a:xfrm>
        </p:spPr>
        <p:txBody>
          <a:bodyPr>
            <a:normAutofit/>
          </a:bodyPr>
          <a:lstStyle>
            <a:lvl1pPr>
              <a:defRPr sz="3600"/>
            </a:lvl1pPr>
          </a:lstStyle>
          <a:p>
            <a:r>
              <a:rPr lang="en-US" dirty="0"/>
              <a:t>Click to </a:t>
            </a:r>
            <a:r>
              <a:rPr lang="en-US"/>
              <a:t>add title</a:t>
            </a:r>
            <a:endParaRPr lang="en-US" dirty="0"/>
          </a:p>
        </p:txBody>
      </p:sp>
      <p:sp>
        <p:nvSpPr>
          <p:cNvPr id="3" name="Content Placeholder 2"/>
          <p:cNvSpPr>
            <a:spLocks noGrp="1"/>
          </p:cNvSpPr>
          <p:nvPr>
            <p:ph sz="half" idx="1" hasCustomPrompt="1"/>
          </p:nvPr>
        </p:nvSpPr>
        <p:spPr>
          <a:xfrm>
            <a:off x="6172200" y="1851025"/>
            <a:ext cx="5181600" cy="4351338"/>
          </a:xfrm>
        </p:spPr>
        <p:txBody>
          <a:bodyPr/>
          <a:lstStyle>
            <a:lvl1pPr>
              <a:buClr>
                <a:srgbClr val="C92235"/>
              </a:buClr>
              <a:defRPr sz="2400" b="0" i="0">
                <a:latin typeface="Calibri Light" charset="0"/>
                <a:ea typeface="Calibri Light" charset="0"/>
                <a:cs typeface="Calibri Light" charset="0"/>
              </a:defRPr>
            </a:lvl1pPr>
            <a:lvl2pPr>
              <a:buClr>
                <a:srgbClr val="8A8B8A"/>
              </a:buClr>
              <a:defRPr sz="2000" b="0" i="0">
                <a:latin typeface="Calibri Light" charset="0"/>
                <a:ea typeface="Calibri Light" charset="0"/>
                <a:cs typeface="Calibri Light" charset="0"/>
              </a:defRPr>
            </a:lvl2pPr>
          </a:lstStyle>
          <a:p>
            <a:pPr lvl="0"/>
            <a:r>
              <a:rPr lang="en-US" dirty="0"/>
              <a:t>Click to add text</a:t>
            </a:r>
          </a:p>
          <a:p>
            <a:pPr lvl="1"/>
            <a:r>
              <a:rPr lang="en-US" dirty="0"/>
              <a:t>Second level</a:t>
            </a:r>
          </a:p>
        </p:txBody>
      </p:sp>
      <p:sp>
        <p:nvSpPr>
          <p:cNvPr id="6" name="Picture Placeholder 5"/>
          <p:cNvSpPr>
            <a:spLocks noGrp="1"/>
          </p:cNvSpPr>
          <p:nvPr>
            <p:ph type="pic" sz="quarter" idx="10" hasCustomPrompt="1"/>
          </p:nvPr>
        </p:nvSpPr>
        <p:spPr>
          <a:xfrm>
            <a:off x="838200" y="1851025"/>
            <a:ext cx="5139267" cy="4351338"/>
          </a:xfrm>
        </p:spPr>
        <p:txBody>
          <a:bodyPr/>
          <a:lstStyle>
            <a:lvl1pPr marL="0" indent="0">
              <a:buNone/>
              <a:defRPr baseline="0"/>
            </a:lvl1pPr>
          </a:lstStyle>
          <a:p>
            <a:r>
              <a:rPr lang="en-US" dirty="0"/>
              <a:t>Insert photo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5371" y="6265868"/>
            <a:ext cx="1134529" cy="385823"/>
          </a:xfrm>
          <a:prstGeom prst="rect">
            <a:avLst/>
          </a:prstGeom>
        </p:spPr>
      </p:pic>
      <p:pic>
        <p:nvPicPr>
          <p:cNvPr id="7" name="Picture 12" descr="Free University Of Tennessee Logo Png, Download Free University Of  Tennessee Logo Png png images, Free ClipArts on Clipart Library">
            <a:extLst>
              <a:ext uri="{FF2B5EF4-FFF2-40B4-BE49-F238E27FC236}">
                <a16:creationId xmlns:a16="http://schemas.microsoft.com/office/drawing/2014/main" id="{FE5D0393-6F46-2F7A-D1DC-EB562EA2B2F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48487" y="5668973"/>
            <a:ext cx="368295" cy="36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67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7400" y="807682"/>
            <a:ext cx="10515600" cy="659535"/>
          </a:xfrm>
        </p:spPr>
        <p:txBody>
          <a:bodyPr/>
          <a:lstStyle/>
          <a:p>
            <a:r>
              <a:rPr lang="en-US" dirty="0"/>
              <a:t>Click to add title</a:t>
            </a:r>
          </a:p>
        </p:txBody>
      </p:sp>
      <p:sp>
        <p:nvSpPr>
          <p:cNvPr id="7" name="Picture Placeholder 6"/>
          <p:cNvSpPr>
            <a:spLocks noGrp="1"/>
          </p:cNvSpPr>
          <p:nvPr>
            <p:ph type="pic" sz="quarter" idx="10" hasCustomPrompt="1"/>
          </p:nvPr>
        </p:nvSpPr>
        <p:spPr>
          <a:xfrm>
            <a:off x="770467" y="1625600"/>
            <a:ext cx="10515600" cy="4826000"/>
          </a:xfrm>
        </p:spPr>
        <p:txBody>
          <a:bodyPr/>
          <a:lstStyle>
            <a:lvl1pPr marL="0" indent="0">
              <a:buNone/>
              <a:defRPr baseline="0"/>
            </a:lvl1pPr>
          </a:lstStyle>
          <a:p>
            <a:r>
              <a:rPr lang="en-US" dirty="0"/>
              <a:t>Insert photo here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5371" y="6265868"/>
            <a:ext cx="1134529" cy="385823"/>
          </a:xfrm>
          <a:prstGeom prst="rect">
            <a:avLst/>
          </a:prstGeom>
        </p:spPr>
      </p:pic>
      <p:pic>
        <p:nvPicPr>
          <p:cNvPr id="6" name="Picture 12" descr="Free University Of Tennessee Logo Png, Download Free University Of  Tennessee Logo Png png images, Free ClipArts on Clipart Library">
            <a:extLst>
              <a:ext uri="{FF2B5EF4-FFF2-40B4-BE49-F238E27FC236}">
                <a16:creationId xmlns:a16="http://schemas.microsoft.com/office/drawing/2014/main" id="{E2B2B581-B44D-F0B9-55AB-EE74D6C234D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48487" y="5668973"/>
            <a:ext cx="368295" cy="36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19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778933" y="584200"/>
            <a:ext cx="10566400" cy="5715000"/>
          </a:xfrm>
        </p:spPr>
        <p:txBody>
          <a:bodyPr/>
          <a:lstStyle>
            <a:lvl1pPr marL="0" indent="0">
              <a:buNone/>
              <a:defRPr baseline="0"/>
            </a:lvl1pPr>
          </a:lstStyle>
          <a:p>
            <a:r>
              <a:rPr lang="en-US" dirty="0"/>
              <a:t>Insert photo here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5371" y="6265868"/>
            <a:ext cx="1134529" cy="385823"/>
          </a:xfrm>
          <a:prstGeom prst="rect">
            <a:avLst/>
          </a:prstGeom>
        </p:spPr>
      </p:pic>
      <p:pic>
        <p:nvPicPr>
          <p:cNvPr id="5" name="Picture 12" descr="Free University Of Tennessee Logo Png, Download Free University Of  Tennessee Logo Png png images, Free ClipArts on Clipart Library">
            <a:extLst>
              <a:ext uri="{FF2B5EF4-FFF2-40B4-BE49-F238E27FC236}">
                <a16:creationId xmlns:a16="http://schemas.microsoft.com/office/drawing/2014/main" id="{DE1C1222-92B0-4FD4-102C-E3CB8387FCD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48487" y="5668973"/>
            <a:ext cx="368295" cy="36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With Side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36717" y="2425700"/>
            <a:ext cx="4021419" cy="571500"/>
          </a:xfrm>
        </p:spPr>
        <p:txBody>
          <a:bodyPr anchor="b">
            <a:normAutofit/>
          </a:bodyPr>
          <a:lstStyle>
            <a:lvl1pPr algn="ctr">
              <a:defRPr sz="2800" baseline="0"/>
            </a:lvl1pPr>
          </a:lstStyle>
          <a:p>
            <a:r>
              <a:rPr lang="en-US" dirty="0"/>
              <a:t>Click to add title</a:t>
            </a:r>
          </a:p>
        </p:txBody>
      </p:sp>
      <p:sp>
        <p:nvSpPr>
          <p:cNvPr id="4" name="Text Placeholder 3"/>
          <p:cNvSpPr>
            <a:spLocks noGrp="1"/>
          </p:cNvSpPr>
          <p:nvPr>
            <p:ph type="body" sz="half" idx="2" hasCustomPrompt="1"/>
          </p:nvPr>
        </p:nvSpPr>
        <p:spPr>
          <a:xfrm>
            <a:off x="8192032" y="3086100"/>
            <a:ext cx="3932237" cy="939800"/>
          </a:xfrm>
        </p:spPr>
        <p:txBody>
          <a:bodyPr/>
          <a:lstStyle>
            <a:lvl1pPr marL="0" indent="0">
              <a:buNone/>
              <a:defRPr sz="16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a:t>
            </a:r>
            <a:r>
              <a:rPr lang="en-US"/>
              <a:t>add text</a:t>
            </a:r>
          </a:p>
        </p:txBody>
      </p:sp>
      <p:sp>
        <p:nvSpPr>
          <p:cNvPr id="9" name="Picture Placeholder 8"/>
          <p:cNvSpPr>
            <a:spLocks noGrp="1"/>
          </p:cNvSpPr>
          <p:nvPr>
            <p:ph type="pic" sz="quarter" idx="10" hasCustomPrompt="1"/>
          </p:nvPr>
        </p:nvSpPr>
        <p:spPr>
          <a:xfrm>
            <a:off x="745067" y="825500"/>
            <a:ext cx="7061200" cy="5422900"/>
          </a:xfrm>
        </p:spPr>
        <p:txBody>
          <a:bodyPr/>
          <a:lstStyle>
            <a:lvl1pPr marL="0" indent="0">
              <a:buNone/>
              <a:defRPr baseline="0"/>
            </a:lvl1pPr>
          </a:lstStyle>
          <a:p>
            <a:r>
              <a:rPr lang="en-US" dirty="0"/>
              <a:t>Insert photo here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5371" y="6265868"/>
            <a:ext cx="1134529" cy="385823"/>
          </a:xfrm>
          <a:prstGeom prst="rect">
            <a:avLst/>
          </a:prstGeom>
        </p:spPr>
      </p:pic>
      <p:pic>
        <p:nvPicPr>
          <p:cNvPr id="6" name="Picture 12" descr="Free University Of Tennessee Logo Png, Download Free University Of  Tennessee Logo Png png images, Free ClipArts on Clipart Library">
            <a:extLst>
              <a:ext uri="{FF2B5EF4-FFF2-40B4-BE49-F238E27FC236}">
                <a16:creationId xmlns:a16="http://schemas.microsoft.com/office/drawing/2014/main" id="{BE3312FD-929D-B27D-09C9-12F05947E33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48487" y="5668973"/>
            <a:ext cx="368295" cy="36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85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The University of Tennessee Logo | Brand Guidelines">
            <a:extLst>
              <a:ext uri="{FF2B5EF4-FFF2-40B4-BE49-F238E27FC236}">
                <a16:creationId xmlns:a16="http://schemas.microsoft.com/office/drawing/2014/main" id="{22852F85-B2C3-3F20-3EF9-D74EC48BB31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3467" t="25873" r="12620" b="23850"/>
          <a:stretch/>
        </p:blipFill>
        <p:spPr bwMode="auto">
          <a:xfrm>
            <a:off x="4289143" y="5429193"/>
            <a:ext cx="3613713"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938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742607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0" r:id="rId5"/>
    <p:sldLayoutId id="2147483666" r:id="rId6"/>
    <p:sldLayoutId id="2147483682" r:id="rId7"/>
    <p:sldLayoutId id="2147483668" r:id="rId8"/>
    <p:sldLayoutId id="2147483673" r:id="rId9"/>
    <p:sldLayoutId id="2147483675" r:id="rId10"/>
    <p:sldLayoutId id="2147483677" r:id="rId11"/>
  </p:sldLayoutIdLst>
  <p:txStyles>
    <p:titleStyle>
      <a:lvl1pPr algn="l" defTabSz="914377" rtl="0" eaLnBrk="1" latinLnBrk="0" hangingPunct="1">
        <a:lnSpc>
          <a:spcPct val="90000"/>
        </a:lnSpc>
        <a:spcBef>
          <a:spcPct val="0"/>
        </a:spcBef>
        <a:buNone/>
        <a:defRPr sz="3600" kern="1200">
          <a:solidFill>
            <a:schemeClr val="tx1"/>
          </a:solidFill>
          <a:latin typeface="Arial" charset="0"/>
          <a:ea typeface="Arial" charset="0"/>
          <a:cs typeface="Arial" charset="0"/>
        </a:defRPr>
      </a:lvl1pPr>
    </p:titleStyle>
    <p:bodyStyle>
      <a:lvl1pPr marL="228594" indent="-228594" algn="l" defTabSz="914377" rtl="0" eaLnBrk="1" latinLnBrk="0" hangingPunct="1">
        <a:lnSpc>
          <a:spcPct val="90000"/>
        </a:lnSpc>
        <a:spcBef>
          <a:spcPts val="1000"/>
        </a:spcBef>
        <a:buClr>
          <a:srgbClr val="C92235"/>
        </a:buClr>
        <a:buFont typeface="Arial" panose="020B0604020202020204" pitchFamily="34" charset="0"/>
        <a:buChar char="•"/>
        <a:defRPr sz="2800" b="0" i="0" kern="1200">
          <a:solidFill>
            <a:schemeClr val="tx1"/>
          </a:solidFill>
          <a:latin typeface="Arial" charset="0"/>
          <a:ea typeface="Arial" charset="0"/>
          <a:cs typeface="Arial" charset="0"/>
        </a:defRPr>
      </a:lvl1pPr>
      <a:lvl2pPr marL="685783" indent="-228594" algn="l" defTabSz="914377" rtl="0" eaLnBrk="1" latinLnBrk="0" hangingPunct="1">
        <a:lnSpc>
          <a:spcPct val="90000"/>
        </a:lnSpc>
        <a:spcBef>
          <a:spcPts val="500"/>
        </a:spcBef>
        <a:buClr>
          <a:srgbClr val="8A8B8A"/>
        </a:buClr>
        <a:buFont typeface="Arial" panose="020B0604020202020204" pitchFamily="34" charset="0"/>
        <a:buChar char="•"/>
        <a:defRPr sz="2400" b="0" i="0" kern="1200">
          <a:solidFill>
            <a:schemeClr val="tx1"/>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wmf"/><Relationship Id="rId7"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20.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34.JP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50906" y="1993904"/>
            <a:ext cx="7950027" cy="1160463"/>
          </a:xfrm>
        </p:spPr>
        <p:txBody>
          <a:bodyPr>
            <a:normAutofit fontScale="90000"/>
          </a:bodyPr>
          <a:lstStyle/>
          <a:p>
            <a:r>
              <a:rPr lang="en-US" dirty="0"/>
              <a:t>Reproductive Biology and Technology:</a:t>
            </a:r>
            <a:br>
              <a:rPr lang="en-US" dirty="0"/>
            </a:br>
            <a:r>
              <a:rPr lang="en-US" dirty="0"/>
              <a:t>Maximizing Odds of Pregnancy with Artificial Insemination</a:t>
            </a:r>
          </a:p>
        </p:txBody>
      </p:sp>
      <p:sp>
        <p:nvSpPr>
          <p:cNvPr id="3" name="Subtitle 2"/>
          <p:cNvSpPr>
            <a:spLocks noGrp="1"/>
          </p:cNvSpPr>
          <p:nvPr>
            <p:ph type="subTitle" idx="1"/>
          </p:nvPr>
        </p:nvSpPr>
        <p:spPr>
          <a:xfrm>
            <a:off x="3877733" y="3154362"/>
            <a:ext cx="7823203" cy="1496295"/>
          </a:xfrm>
        </p:spPr>
        <p:txBody>
          <a:bodyPr>
            <a:noAutofit/>
          </a:bodyPr>
          <a:lstStyle/>
          <a:p>
            <a:r>
              <a:rPr lang="en-US" sz="1800" dirty="0"/>
              <a:t>Bryan Reiling*, David Grieger**, Andrea Cupp*, Landon Tadich*</a:t>
            </a:r>
            <a:br>
              <a:rPr lang="en-US" sz="1800" dirty="0"/>
            </a:br>
            <a:r>
              <a:rPr lang="en-US" sz="1800" dirty="0"/>
              <a:t>Nathan Conner*, Taylor Ruth*, Christopher Stripling***</a:t>
            </a:r>
          </a:p>
          <a:p>
            <a:r>
              <a:rPr lang="en-US" sz="1800" dirty="0"/>
              <a:t>*University of Nebraska-Lincoln</a:t>
            </a:r>
            <a:br>
              <a:rPr lang="en-US" sz="1800" dirty="0"/>
            </a:br>
            <a:r>
              <a:rPr lang="en-US" sz="1800" dirty="0"/>
              <a:t>**Kansas State University</a:t>
            </a:r>
            <a:br>
              <a:rPr lang="en-US" sz="1800" dirty="0"/>
            </a:br>
            <a:r>
              <a:rPr lang="en-US" sz="1800" dirty="0"/>
              <a:t>***University of Tennessee</a:t>
            </a:r>
          </a:p>
        </p:txBody>
      </p:sp>
      <p:sp>
        <p:nvSpPr>
          <p:cNvPr id="4" name="Rectangle 3">
            <a:extLst>
              <a:ext uri="{FF2B5EF4-FFF2-40B4-BE49-F238E27FC236}">
                <a16:creationId xmlns:a16="http://schemas.microsoft.com/office/drawing/2014/main" id="{5954FEBF-53FA-E2C6-45A3-FD89361C461C}"/>
              </a:ext>
            </a:extLst>
          </p:cNvPr>
          <p:cNvSpPr/>
          <p:nvPr/>
        </p:nvSpPr>
        <p:spPr>
          <a:xfrm flipH="1">
            <a:off x="3526971" y="6440327"/>
            <a:ext cx="7825293" cy="307777"/>
          </a:xfrm>
          <a:prstGeom prst="rect">
            <a:avLst/>
          </a:prstGeom>
        </p:spPr>
        <p:txBody>
          <a:bodyPr wrap="square">
            <a:spAutoFit/>
          </a:bodyPr>
          <a:lstStyle/>
          <a:p>
            <a:r>
              <a:rPr lang="en-US" sz="1400" dirty="0">
                <a:ea typeface="Times New Roman" panose="02020603050405020304" pitchFamily="18" charset="0"/>
              </a:rPr>
              <a:t>Funded by a USDA-NIFA-PDAL grant, Award Number 2021-67037-34298, Program A7501.</a:t>
            </a:r>
            <a:endParaRPr lang="en-US" sz="1400" dirty="0">
              <a:effectLst/>
              <a:ea typeface="Times New Roman" panose="02020603050405020304" pitchFamily="18" charset="0"/>
            </a:endParaRPr>
          </a:p>
        </p:txBody>
      </p:sp>
    </p:spTree>
    <p:extLst>
      <p:ext uri="{BB962C8B-B14F-4D97-AF65-F5344CB8AC3E}">
        <p14:creationId xmlns:p14="http://schemas.microsoft.com/office/powerpoint/2010/main" val="1538749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871886" y="1772548"/>
            <a:ext cx="0" cy="32766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cxnSpLocks/>
          </p:cNvCxnSpPr>
          <p:nvPr/>
        </p:nvCxnSpPr>
        <p:spPr>
          <a:xfrm>
            <a:off x="1863855" y="5049149"/>
            <a:ext cx="10003087" cy="63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40712" y="5584893"/>
            <a:ext cx="314756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days of estrous cycle</a:t>
            </a:r>
          </a:p>
        </p:txBody>
      </p:sp>
      <p:sp>
        <p:nvSpPr>
          <p:cNvPr id="9" name="TextBox 8"/>
          <p:cNvSpPr txBox="1"/>
          <p:nvPr/>
        </p:nvSpPr>
        <p:spPr>
          <a:xfrm>
            <a:off x="2148735" y="5111486"/>
            <a:ext cx="896443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0       	</a:t>
            </a:r>
            <a:r>
              <a:rPr kumimoji="0" lang="en-US" sz="24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    	  </a:t>
            </a: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5                        10                      15	         21</a:t>
            </a:r>
          </a:p>
        </p:txBody>
      </p:sp>
      <p:sp>
        <p:nvSpPr>
          <p:cNvPr id="11" name="TextBox 10"/>
          <p:cNvSpPr txBox="1"/>
          <p:nvPr/>
        </p:nvSpPr>
        <p:spPr>
          <a:xfrm>
            <a:off x="2317375" y="2253831"/>
            <a:ext cx="4705097"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Estrogen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size of preovulatory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follicle</a:t>
            </a:r>
            <a:endParaRPr kumimoji="0" lang="en-US" sz="2000" i="0" u="none" strike="noStrike" kern="1200" normalizeH="0" baseline="0" noProof="0" dirty="0">
              <a:ln w="0"/>
              <a:solidFill>
                <a:srgbClr val="C00000"/>
              </a:solidFill>
              <a:effectLst>
                <a:outerShdw blurRad="38100" dist="19050" dir="2700000" algn="tl" rotWithShape="0">
                  <a:schemeClr val="dk1">
                    <a:alpha val="40000"/>
                  </a:schemeClr>
                </a:outerShdw>
              </a:effectLst>
              <a:uLnTx/>
              <a:uFillTx/>
              <a:latin typeface="Arial" panose="020B0604020202020204" pitchFamily="34" charset="0"/>
              <a:cs typeface="Arial" panose="020B0604020202020204" pitchFamily="34" charset="0"/>
            </a:endParaRPr>
          </a:p>
        </p:txBody>
      </p:sp>
      <p:sp>
        <p:nvSpPr>
          <p:cNvPr id="14" name="Rectangle 13"/>
          <p:cNvSpPr/>
          <p:nvPr/>
        </p:nvSpPr>
        <p:spPr>
          <a:xfrm>
            <a:off x="2253008" y="4417577"/>
            <a:ext cx="609600" cy="61194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estrus</a:t>
            </a:r>
          </a:p>
        </p:txBody>
      </p:sp>
      <p:sp>
        <p:nvSpPr>
          <p:cNvPr id="19" name="Rectangle 18">
            <a:extLst>
              <a:ext uri="{FF2B5EF4-FFF2-40B4-BE49-F238E27FC236}">
                <a16:creationId xmlns:a16="http://schemas.microsoft.com/office/drawing/2014/main" id="{9ECD13E6-173D-544C-8A16-2D41863B3524}"/>
              </a:ext>
            </a:extLst>
          </p:cNvPr>
          <p:cNvSpPr/>
          <p:nvPr/>
        </p:nvSpPr>
        <p:spPr>
          <a:xfrm>
            <a:off x="10373807" y="4327848"/>
            <a:ext cx="609600" cy="7114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estrus</a:t>
            </a:r>
          </a:p>
        </p:txBody>
      </p:sp>
      <p:sp>
        <p:nvSpPr>
          <p:cNvPr id="20" name="Rectangle 19">
            <a:extLst>
              <a:ext uri="{FF2B5EF4-FFF2-40B4-BE49-F238E27FC236}">
                <a16:creationId xmlns:a16="http://schemas.microsoft.com/office/drawing/2014/main" id="{48BBC591-DD93-D348-8C92-D01D1692A130}"/>
              </a:ext>
            </a:extLst>
          </p:cNvPr>
          <p:cNvSpPr/>
          <p:nvPr/>
        </p:nvSpPr>
        <p:spPr>
          <a:xfrm>
            <a:off x="3539518" y="328530"/>
            <a:ext cx="5585760" cy="646331"/>
          </a:xfrm>
          <a:prstGeom prst="rect">
            <a:avLst/>
          </a:prstGeom>
          <a:noFill/>
          <a:ln>
            <a:solidFill>
              <a:schemeClr val="bg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The Estrous Cycle of the Cow</a:t>
            </a:r>
          </a:p>
        </p:txBody>
      </p:sp>
      <p:sp>
        <p:nvSpPr>
          <p:cNvPr id="21" name="Rectangle 20">
            <a:extLst>
              <a:ext uri="{FF2B5EF4-FFF2-40B4-BE49-F238E27FC236}">
                <a16:creationId xmlns:a16="http://schemas.microsoft.com/office/drawing/2014/main" id="{D1EEB5BC-365F-4846-B275-4A5278DF717A}"/>
              </a:ext>
            </a:extLst>
          </p:cNvPr>
          <p:cNvSpPr/>
          <p:nvPr/>
        </p:nvSpPr>
        <p:spPr>
          <a:xfrm>
            <a:off x="3176664" y="957807"/>
            <a:ext cx="6311472" cy="646331"/>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Length of estrous cycle = 21 days</a:t>
            </a:r>
          </a:p>
        </p:txBody>
      </p:sp>
      <p:cxnSp>
        <p:nvCxnSpPr>
          <p:cNvPr id="25" name="Straight Arrow Connector 24">
            <a:extLst>
              <a:ext uri="{FF2B5EF4-FFF2-40B4-BE49-F238E27FC236}">
                <a16:creationId xmlns:a16="http://schemas.microsoft.com/office/drawing/2014/main" id="{31A89E5B-0ECE-6E48-9F98-660567707A21}"/>
              </a:ext>
            </a:extLst>
          </p:cNvPr>
          <p:cNvCxnSpPr>
            <a:cxnSpLocks/>
          </p:cNvCxnSpPr>
          <p:nvPr/>
        </p:nvCxnSpPr>
        <p:spPr>
          <a:xfrm>
            <a:off x="2317375" y="2189314"/>
            <a:ext cx="805262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2D8C117-8891-F348-B5C9-17CB7ED3D3E6}"/>
              </a:ext>
            </a:extLst>
          </p:cNvPr>
          <p:cNvCxnSpPr>
            <a:cxnSpLocks/>
          </p:cNvCxnSpPr>
          <p:nvPr/>
        </p:nvCxnSpPr>
        <p:spPr>
          <a:xfrm>
            <a:off x="2274843" y="1598785"/>
            <a:ext cx="0" cy="2938229"/>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15DE70-F76C-BC40-9FB0-F16857864394}"/>
              </a:ext>
            </a:extLst>
          </p:cNvPr>
          <p:cNvCxnSpPr>
            <a:cxnSpLocks/>
          </p:cNvCxnSpPr>
          <p:nvPr/>
        </p:nvCxnSpPr>
        <p:spPr>
          <a:xfrm>
            <a:off x="10373807" y="1633156"/>
            <a:ext cx="17454" cy="2903858"/>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575CA24B-2E59-3A4D-B024-E5B4959033A7}"/>
              </a:ext>
            </a:extLst>
          </p:cNvPr>
          <p:cNvSpPr/>
          <p:nvPr/>
        </p:nvSpPr>
        <p:spPr>
          <a:xfrm>
            <a:off x="1881963" y="3312795"/>
            <a:ext cx="9824484" cy="1671838"/>
          </a:xfrm>
          <a:custGeom>
            <a:avLst/>
            <a:gdLst>
              <a:gd name="connsiteX0" fmla="*/ 0 w 9824484"/>
              <a:gd name="connsiteY0" fmla="*/ 1618325 h 1671838"/>
              <a:gd name="connsiteX1" fmla="*/ 170121 w 9824484"/>
              <a:gd name="connsiteY1" fmla="*/ 1511999 h 1671838"/>
              <a:gd name="connsiteX2" fmla="*/ 350874 w 9824484"/>
              <a:gd name="connsiteY2" fmla="*/ 1076064 h 1671838"/>
              <a:gd name="connsiteX3" fmla="*/ 414670 w 9824484"/>
              <a:gd name="connsiteY3" fmla="*/ 236092 h 1671838"/>
              <a:gd name="connsiteX4" fmla="*/ 648586 w 9824484"/>
              <a:gd name="connsiteY4" fmla="*/ 2176 h 1671838"/>
              <a:gd name="connsiteX5" fmla="*/ 988828 w 9824484"/>
              <a:gd name="connsiteY5" fmla="*/ 161664 h 1671838"/>
              <a:gd name="connsiteX6" fmla="*/ 1095153 w 9824484"/>
              <a:gd name="connsiteY6" fmla="*/ 799618 h 1671838"/>
              <a:gd name="connsiteX7" fmla="*/ 1190846 w 9824484"/>
              <a:gd name="connsiteY7" fmla="*/ 1543897 h 1671838"/>
              <a:gd name="connsiteX8" fmla="*/ 1850065 w 9824484"/>
              <a:gd name="connsiteY8" fmla="*/ 1607692 h 1671838"/>
              <a:gd name="connsiteX9" fmla="*/ 2456121 w 9824484"/>
              <a:gd name="connsiteY9" fmla="*/ 1565162 h 1671838"/>
              <a:gd name="connsiteX10" fmla="*/ 2987749 w 9824484"/>
              <a:gd name="connsiteY10" fmla="*/ 1671488 h 1671838"/>
              <a:gd name="connsiteX11" fmla="*/ 3721395 w 9824484"/>
              <a:gd name="connsiteY11" fmla="*/ 1522632 h 1671838"/>
              <a:gd name="connsiteX12" fmla="*/ 4455042 w 9824484"/>
              <a:gd name="connsiteY12" fmla="*/ 1607692 h 1671838"/>
              <a:gd name="connsiteX13" fmla="*/ 5465135 w 9824484"/>
              <a:gd name="connsiteY13" fmla="*/ 1511999 h 1671838"/>
              <a:gd name="connsiteX14" fmla="*/ 6156251 w 9824484"/>
              <a:gd name="connsiteY14" fmla="*/ 1522632 h 1671838"/>
              <a:gd name="connsiteX15" fmla="*/ 6751674 w 9824484"/>
              <a:gd name="connsiteY15" fmla="*/ 1639590 h 1671838"/>
              <a:gd name="connsiteX16" fmla="*/ 7272670 w 9824484"/>
              <a:gd name="connsiteY16" fmla="*/ 1554530 h 1671838"/>
              <a:gd name="connsiteX17" fmla="*/ 7719237 w 9824484"/>
              <a:gd name="connsiteY17" fmla="*/ 1575795 h 1671838"/>
              <a:gd name="connsiteX18" fmla="*/ 8197702 w 9824484"/>
              <a:gd name="connsiteY18" fmla="*/ 1575795 h 1671838"/>
              <a:gd name="connsiteX19" fmla="*/ 8357190 w 9824484"/>
              <a:gd name="connsiteY19" fmla="*/ 1320613 h 1671838"/>
              <a:gd name="connsiteX20" fmla="*/ 8474149 w 9824484"/>
              <a:gd name="connsiteY20" fmla="*/ 225460 h 1671838"/>
              <a:gd name="connsiteX21" fmla="*/ 8825023 w 9824484"/>
              <a:gd name="connsiteY21" fmla="*/ 172297 h 1671838"/>
              <a:gd name="connsiteX22" fmla="*/ 9101470 w 9824484"/>
              <a:gd name="connsiteY22" fmla="*/ 406213 h 1671838"/>
              <a:gd name="connsiteX23" fmla="*/ 9175897 w 9824484"/>
              <a:gd name="connsiteY23" fmla="*/ 1235553 h 1671838"/>
              <a:gd name="connsiteX24" fmla="*/ 9356651 w 9824484"/>
              <a:gd name="connsiteY24" fmla="*/ 1522632 h 1671838"/>
              <a:gd name="connsiteX25" fmla="*/ 9824484 w 9824484"/>
              <a:gd name="connsiteY25" fmla="*/ 1618325 h 1671838"/>
              <a:gd name="connsiteX26" fmla="*/ 9824484 w 9824484"/>
              <a:gd name="connsiteY26" fmla="*/ 1618325 h 16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24484" h="1671838">
                <a:moveTo>
                  <a:pt x="0" y="1618325"/>
                </a:moveTo>
                <a:cubicBezTo>
                  <a:pt x="55821" y="1610350"/>
                  <a:pt x="111642" y="1602376"/>
                  <a:pt x="170121" y="1511999"/>
                </a:cubicBezTo>
                <a:cubicBezTo>
                  <a:pt x="228600" y="1421622"/>
                  <a:pt x="310116" y="1288715"/>
                  <a:pt x="350874" y="1076064"/>
                </a:cubicBezTo>
                <a:cubicBezTo>
                  <a:pt x="391632" y="863413"/>
                  <a:pt x="365051" y="415073"/>
                  <a:pt x="414670" y="236092"/>
                </a:cubicBezTo>
                <a:cubicBezTo>
                  <a:pt x="464289" y="57111"/>
                  <a:pt x="552893" y="14581"/>
                  <a:pt x="648586" y="2176"/>
                </a:cubicBezTo>
                <a:cubicBezTo>
                  <a:pt x="744279" y="-10229"/>
                  <a:pt x="914400" y="28757"/>
                  <a:pt x="988828" y="161664"/>
                </a:cubicBezTo>
                <a:cubicBezTo>
                  <a:pt x="1063256" y="294571"/>
                  <a:pt x="1061483" y="569246"/>
                  <a:pt x="1095153" y="799618"/>
                </a:cubicBezTo>
                <a:cubicBezTo>
                  <a:pt x="1128823" y="1029990"/>
                  <a:pt x="1065027" y="1409218"/>
                  <a:pt x="1190846" y="1543897"/>
                </a:cubicBezTo>
                <a:cubicBezTo>
                  <a:pt x="1316665" y="1678576"/>
                  <a:pt x="1639186" y="1604148"/>
                  <a:pt x="1850065" y="1607692"/>
                </a:cubicBezTo>
                <a:cubicBezTo>
                  <a:pt x="2060944" y="1611236"/>
                  <a:pt x="2266507" y="1554529"/>
                  <a:pt x="2456121" y="1565162"/>
                </a:cubicBezTo>
                <a:cubicBezTo>
                  <a:pt x="2645735" y="1575795"/>
                  <a:pt x="2776870" y="1678576"/>
                  <a:pt x="2987749" y="1671488"/>
                </a:cubicBezTo>
                <a:cubicBezTo>
                  <a:pt x="3198628" y="1664400"/>
                  <a:pt x="3476846" y="1533265"/>
                  <a:pt x="3721395" y="1522632"/>
                </a:cubicBezTo>
                <a:cubicBezTo>
                  <a:pt x="3965944" y="1511999"/>
                  <a:pt x="4164419" y="1609464"/>
                  <a:pt x="4455042" y="1607692"/>
                </a:cubicBezTo>
                <a:cubicBezTo>
                  <a:pt x="4745665" y="1605920"/>
                  <a:pt x="5181600" y="1526176"/>
                  <a:pt x="5465135" y="1511999"/>
                </a:cubicBezTo>
                <a:cubicBezTo>
                  <a:pt x="5748670" y="1497822"/>
                  <a:pt x="5941828" y="1501367"/>
                  <a:pt x="6156251" y="1522632"/>
                </a:cubicBezTo>
                <a:cubicBezTo>
                  <a:pt x="6370674" y="1543897"/>
                  <a:pt x="6565604" y="1634274"/>
                  <a:pt x="6751674" y="1639590"/>
                </a:cubicBezTo>
                <a:cubicBezTo>
                  <a:pt x="6937744" y="1644906"/>
                  <a:pt x="7111410" y="1565162"/>
                  <a:pt x="7272670" y="1554530"/>
                </a:cubicBezTo>
                <a:cubicBezTo>
                  <a:pt x="7433930" y="1543898"/>
                  <a:pt x="7565065" y="1572251"/>
                  <a:pt x="7719237" y="1575795"/>
                </a:cubicBezTo>
                <a:cubicBezTo>
                  <a:pt x="7873409" y="1579339"/>
                  <a:pt x="8091377" y="1618325"/>
                  <a:pt x="8197702" y="1575795"/>
                </a:cubicBezTo>
                <a:cubicBezTo>
                  <a:pt x="8304028" y="1533265"/>
                  <a:pt x="8311116" y="1545669"/>
                  <a:pt x="8357190" y="1320613"/>
                </a:cubicBezTo>
                <a:cubicBezTo>
                  <a:pt x="8403265" y="1095557"/>
                  <a:pt x="8396177" y="416846"/>
                  <a:pt x="8474149" y="225460"/>
                </a:cubicBezTo>
                <a:cubicBezTo>
                  <a:pt x="8552121" y="34074"/>
                  <a:pt x="8720469" y="142171"/>
                  <a:pt x="8825023" y="172297"/>
                </a:cubicBezTo>
                <a:cubicBezTo>
                  <a:pt x="8929577" y="202423"/>
                  <a:pt x="9042991" y="229004"/>
                  <a:pt x="9101470" y="406213"/>
                </a:cubicBezTo>
                <a:cubicBezTo>
                  <a:pt x="9159949" y="583422"/>
                  <a:pt x="9133367" y="1049483"/>
                  <a:pt x="9175897" y="1235553"/>
                </a:cubicBezTo>
                <a:cubicBezTo>
                  <a:pt x="9218427" y="1421623"/>
                  <a:pt x="9248553" y="1458837"/>
                  <a:pt x="9356651" y="1522632"/>
                </a:cubicBezTo>
                <a:cubicBezTo>
                  <a:pt x="9464749" y="1586427"/>
                  <a:pt x="9824484" y="1618325"/>
                  <a:pt x="9824484" y="1618325"/>
                </a:cubicBezTo>
                <a:lnTo>
                  <a:pt x="9824484" y="1618325"/>
                </a:lnTo>
              </a:path>
            </a:pathLst>
          </a:cu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5E38E138-A0ED-3F46-9EFC-72987D7BB3F1}"/>
              </a:ext>
            </a:extLst>
          </p:cNvPr>
          <p:cNvSpPr/>
          <p:nvPr/>
        </p:nvSpPr>
        <p:spPr>
          <a:xfrm>
            <a:off x="1913860" y="3365085"/>
            <a:ext cx="9973340" cy="1662170"/>
          </a:xfrm>
          <a:custGeom>
            <a:avLst/>
            <a:gdLst>
              <a:gd name="connsiteX0" fmla="*/ 0 w 9973340"/>
              <a:gd name="connsiteY0" fmla="*/ 218998 h 1325226"/>
              <a:gd name="connsiteX1" fmla="*/ 127591 w 9973340"/>
              <a:gd name="connsiteY1" fmla="*/ 644300 h 1325226"/>
              <a:gd name="connsiteX2" fmla="*/ 265814 w 9973340"/>
              <a:gd name="connsiteY2" fmla="*/ 1122765 h 1325226"/>
              <a:gd name="connsiteX3" fmla="*/ 520996 w 9973340"/>
              <a:gd name="connsiteY3" fmla="*/ 1250356 h 1325226"/>
              <a:gd name="connsiteX4" fmla="*/ 850605 w 9973340"/>
              <a:gd name="connsiteY4" fmla="*/ 1324784 h 1325226"/>
              <a:gd name="connsiteX5" fmla="*/ 1254642 w 9973340"/>
              <a:gd name="connsiteY5" fmla="*/ 1271621 h 1325226"/>
              <a:gd name="connsiteX6" fmla="*/ 1648047 w 9973340"/>
              <a:gd name="connsiteY6" fmla="*/ 1090868 h 1325226"/>
              <a:gd name="connsiteX7" fmla="*/ 2243470 w 9973340"/>
              <a:gd name="connsiteY7" fmla="*/ 516710 h 1325226"/>
              <a:gd name="connsiteX8" fmla="*/ 2668773 w 9973340"/>
              <a:gd name="connsiteY8" fmla="*/ 261528 h 1325226"/>
              <a:gd name="connsiteX9" fmla="*/ 3700131 w 9973340"/>
              <a:gd name="connsiteY9" fmla="*/ 187100 h 1325226"/>
              <a:gd name="connsiteX10" fmla="*/ 5114261 w 9973340"/>
              <a:gd name="connsiteY10" fmla="*/ 144570 h 1325226"/>
              <a:gd name="connsiteX11" fmla="*/ 5986131 w 9973340"/>
              <a:gd name="connsiteY11" fmla="*/ 70142 h 1325226"/>
              <a:gd name="connsiteX12" fmla="*/ 6453963 w 9973340"/>
              <a:gd name="connsiteY12" fmla="*/ 27612 h 1325226"/>
              <a:gd name="connsiteX13" fmla="*/ 6879266 w 9973340"/>
              <a:gd name="connsiteY13" fmla="*/ 516710 h 1325226"/>
              <a:gd name="connsiteX14" fmla="*/ 7272670 w 9973340"/>
              <a:gd name="connsiteY14" fmla="*/ 1005807 h 1325226"/>
              <a:gd name="connsiteX15" fmla="*/ 7963787 w 9973340"/>
              <a:gd name="connsiteY15" fmla="*/ 1218458 h 1325226"/>
              <a:gd name="connsiteX16" fmla="*/ 8697433 w 9973340"/>
              <a:gd name="connsiteY16" fmla="*/ 1282254 h 1325226"/>
              <a:gd name="connsiteX17" fmla="*/ 9303489 w 9973340"/>
              <a:gd name="connsiteY17" fmla="*/ 1271621 h 1325226"/>
              <a:gd name="connsiteX18" fmla="*/ 9537405 w 9973340"/>
              <a:gd name="connsiteY18" fmla="*/ 1207826 h 1325226"/>
              <a:gd name="connsiteX19" fmla="*/ 9973340 w 9973340"/>
              <a:gd name="connsiteY19" fmla="*/ 676198 h 1325226"/>
              <a:gd name="connsiteX20" fmla="*/ 9973340 w 9973340"/>
              <a:gd name="connsiteY20" fmla="*/ 676198 h 13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3340" h="1325226">
                <a:moveTo>
                  <a:pt x="0" y="218998"/>
                </a:moveTo>
                <a:cubicBezTo>
                  <a:pt x="41644" y="356335"/>
                  <a:pt x="83289" y="493672"/>
                  <a:pt x="127591" y="644300"/>
                </a:cubicBezTo>
                <a:cubicBezTo>
                  <a:pt x="171893" y="794928"/>
                  <a:pt x="200247" y="1021756"/>
                  <a:pt x="265814" y="1122765"/>
                </a:cubicBezTo>
                <a:cubicBezTo>
                  <a:pt x="331382" y="1223774"/>
                  <a:pt x="423531" y="1216686"/>
                  <a:pt x="520996" y="1250356"/>
                </a:cubicBezTo>
                <a:cubicBezTo>
                  <a:pt x="618461" y="1284026"/>
                  <a:pt x="728331" y="1321240"/>
                  <a:pt x="850605" y="1324784"/>
                </a:cubicBezTo>
                <a:cubicBezTo>
                  <a:pt x="972879" y="1328328"/>
                  <a:pt x="1121735" y="1310607"/>
                  <a:pt x="1254642" y="1271621"/>
                </a:cubicBezTo>
                <a:cubicBezTo>
                  <a:pt x="1387549" y="1232635"/>
                  <a:pt x="1483242" y="1216687"/>
                  <a:pt x="1648047" y="1090868"/>
                </a:cubicBezTo>
                <a:cubicBezTo>
                  <a:pt x="1812852" y="965049"/>
                  <a:pt x="2073349" y="654933"/>
                  <a:pt x="2243470" y="516710"/>
                </a:cubicBezTo>
                <a:cubicBezTo>
                  <a:pt x="2413591" y="378487"/>
                  <a:pt x="2425996" y="316463"/>
                  <a:pt x="2668773" y="261528"/>
                </a:cubicBezTo>
                <a:cubicBezTo>
                  <a:pt x="2911550" y="206593"/>
                  <a:pt x="3292550" y="206593"/>
                  <a:pt x="3700131" y="187100"/>
                </a:cubicBezTo>
                <a:cubicBezTo>
                  <a:pt x="4107712" y="167607"/>
                  <a:pt x="4733261" y="164063"/>
                  <a:pt x="5114261" y="144570"/>
                </a:cubicBezTo>
                <a:cubicBezTo>
                  <a:pt x="5495261" y="125077"/>
                  <a:pt x="5986131" y="70142"/>
                  <a:pt x="5986131" y="70142"/>
                </a:cubicBezTo>
                <a:cubicBezTo>
                  <a:pt x="6209415" y="50649"/>
                  <a:pt x="6305107" y="-46816"/>
                  <a:pt x="6453963" y="27612"/>
                </a:cubicBezTo>
                <a:cubicBezTo>
                  <a:pt x="6602819" y="102040"/>
                  <a:pt x="6742815" y="353678"/>
                  <a:pt x="6879266" y="516710"/>
                </a:cubicBezTo>
                <a:cubicBezTo>
                  <a:pt x="7015717" y="679742"/>
                  <a:pt x="7091917" y="888849"/>
                  <a:pt x="7272670" y="1005807"/>
                </a:cubicBezTo>
                <a:cubicBezTo>
                  <a:pt x="7453424" y="1122765"/>
                  <a:pt x="7726327" y="1172384"/>
                  <a:pt x="7963787" y="1218458"/>
                </a:cubicBezTo>
                <a:cubicBezTo>
                  <a:pt x="8201247" y="1264532"/>
                  <a:pt x="8474149" y="1273394"/>
                  <a:pt x="8697433" y="1282254"/>
                </a:cubicBezTo>
                <a:cubicBezTo>
                  <a:pt x="8920717" y="1291115"/>
                  <a:pt x="9163494" y="1284026"/>
                  <a:pt x="9303489" y="1271621"/>
                </a:cubicBezTo>
                <a:cubicBezTo>
                  <a:pt x="9443484" y="1259216"/>
                  <a:pt x="9425763" y="1307063"/>
                  <a:pt x="9537405" y="1207826"/>
                </a:cubicBezTo>
                <a:cubicBezTo>
                  <a:pt x="9649047" y="1108589"/>
                  <a:pt x="9973340" y="676198"/>
                  <a:pt x="9973340" y="676198"/>
                </a:cubicBezTo>
                <a:lnTo>
                  <a:pt x="9973340" y="676198"/>
                </a:lnTo>
              </a:path>
            </a:pathLst>
          </a:custGeom>
          <a:ln w="38100">
            <a:solidFill>
              <a:srgbClr val="0070C0"/>
            </a:solidFill>
          </a:ln>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normalizeH="0" baseline="0" noProof="0">
              <a:ln w="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18542C3-DEC0-F20C-7A87-8AC9C16EAAD0}"/>
              </a:ext>
            </a:extLst>
          </p:cNvPr>
          <p:cNvSpPr txBox="1"/>
          <p:nvPr/>
        </p:nvSpPr>
        <p:spPr>
          <a:xfrm>
            <a:off x="5887693" y="2693266"/>
            <a:ext cx="4705097"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Progesterone level,</a:t>
            </a:r>
            <a:br>
              <a:rPr kumimoji="0" lang="en-US" sz="20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size of corpus luteum</a:t>
            </a:r>
            <a:endParaRPr kumimoji="0" lang="en-US" sz="2000" i="0" u="none" strike="noStrike" kern="1200" normalizeH="0" baseline="0" noProof="0" dirty="0">
              <a:ln w="0"/>
              <a:solidFill>
                <a:srgbClr val="0070C0"/>
              </a:solidFill>
              <a:effectLst>
                <a:outerShdw blurRad="38100" dist="19050" dir="2700000" algn="tl" rotWithShape="0">
                  <a:schemeClr val="dk1">
                    <a:alpha val="40000"/>
                  </a:scheme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06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wipe(left)">
                                      <p:cBhvr>
                                        <p:cTn id="9" dur="50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3" grpId="0" animBg="1"/>
      <p:bldP spid="34"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4902B-E7D4-77B2-C838-E0234CCD48A8}"/>
              </a:ext>
            </a:extLst>
          </p:cNvPr>
          <p:cNvSpPr>
            <a:spLocks noGrp="1"/>
          </p:cNvSpPr>
          <p:nvPr>
            <p:ph type="title"/>
          </p:nvPr>
        </p:nvSpPr>
        <p:spPr/>
        <p:txBody>
          <a:bodyPr/>
          <a:lstStyle/>
          <a:p>
            <a:r>
              <a:rPr lang="en-US" dirty="0"/>
              <a:t>Applications of Reproductive Biology</a:t>
            </a:r>
          </a:p>
        </p:txBody>
      </p:sp>
      <p:sp>
        <p:nvSpPr>
          <p:cNvPr id="3" name="Content Placeholder 2">
            <a:extLst>
              <a:ext uri="{FF2B5EF4-FFF2-40B4-BE49-F238E27FC236}">
                <a16:creationId xmlns:a16="http://schemas.microsoft.com/office/drawing/2014/main" id="{EB79A5AE-25C4-2546-58BE-1D63B2F2352F}"/>
              </a:ext>
            </a:extLst>
          </p:cNvPr>
          <p:cNvSpPr>
            <a:spLocks noGrp="1"/>
          </p:cNvSpPr>
          <p:nvPr>
            <p:ph idx="1"/>
          </p:nvPr>
        </p:nvSpPr>
        <p:spPr/>
        <p:txBody>
          <a:bodyPr/>
          <a:lstStyle/>
          <a:p>
            <a:r>
              <a:rPr lang="en-US" dirty="0"/>
              <a:t>Artificial Insemination</a:t>
            </a:r>
          </a:p>
          <a:p>
            <a:r>
              <a:rPr lang="en-US" dirty="0"/>
              <a:t>Estrous synchronization</a:t>
            </a:r>
          </a:p>
          <a:p>
            <a:r>
              <a:rPr lang="en-US" dirty="0"/>
              <a:t>Embryo transfer</a:t>
            </a:r>
          </a:p>
        </p:txBody>
      </p:sp>
      <p:pic>
        <p:nvPicPr>
          <p:cNvPr id="4" name="Picture 3" descr="A picture containing person, building, person, outdoor&#10;&#10;Description automatically generated">
            <a:extLst>
              <a:ext uri="{FF2B5EF4-FFF2-40B4-BE49-F238E27FC236}">
                <a16:creationId xmlns:a16="http://schemas.microsoft.com/office/drawing/2014/main" id="{39735AAC-C80C-952D-232F-F4E82E96E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395" y="2000586"/>
            <a:ext cx="3287926" cy="2193516"/>
          </a:xfrm>
          <a:prstGeom prst="rect">
            <a:avLst/>
          </a:prstGeom>
        </p:spPr>
      </p:pic>
      <p:pic>
        <p:nvPicPr>
          <p:cNvPr id="5" name="Picture 4" descr="A picture containing person, indoor, building, bed&#10;&#10;Description automatically generated">
            <a:extLst>
              <a:ext uri="{FF2B5EF4-FFF2-40B4-BE49-F238E27FC236}">
                <a16:creationId xmlns:a16="http://schemas.microsoft.com/office/drawing/2014/main" id="{C27EE52F-7393-32EE-2CD9-C049BD4EA6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099" y="3429000"/>
            <a:ext cx="5758042" cy="3240955"/>
          </a:xfrm>
          <a:prstGeom prst="rect">
            <a:avLst/>
          </a:prstGeom>
        </p:spPr>
      </p:pic>
      <p:pic>
        <p:nvPicPr>
          <p:cNvPr id="6" name="Picture 5" descr="A picture containing indoor, kitchen, sitting, small&#10;&#10;Description automatically generated">
            <a:extLst>
              <a:ext uri="{FF2B5EF4-FFF2-40B4-BE49-F238E27FC236}">
                <a16:creationId xmlns:a16="http://schemas.microsoft.com/office/drawing/2014/main" id="{7C342C57-4DAD-94C6-9FE0-983157C6308C}"/>
              </a:ext>
            </a:extLst>
          </p:cNvPr>
          <p:cNvPicPr>
            <a:picLocks noChangeAspect="1"/>
          </p:cNvPicPr>
          <p:nvPr/>
        </p:nvPicPr>
        <p:blipFill rotWithShape="1">
          <a:blip r:embed="rId5">
            <a:extLst>
              <a:ext uri="{28A0092B-C50C-407E-A947-70E740481C1C}">
                <a14:useLocalDpi xmlns:a14="http://schemas.microsoft.com/office/drawing/2010/main" val="0"/>
              </a:ext>
            </a:extLst>
          </a:blip>
          <a:srcRect t="12437" b="15053"/>
          <a:stretch/>
        </p:blipFill>
        <p:spPr>
          <a:xfrm>
            <a:off x="8053100" y="4323740"/>
            <a:ext cx="2426802" cy="2346215"/>
          </a:xfrm>
          <a:prstGeom prst="rect">
            <a:avLst/>
          </a:prstGeom>
        </p:spPr>
      </p:pic>
    </p:spTree>
    <p:extLst>
      <p:ext uri="{BB962C8B-B14F-4D97-AF65-F5344CB8AC3E}">
        <p14:creationId xmlns:p14="http://schemas.microsoft.com/office/powerpoint/2010/main" val="3310291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9554" name="Picture 2" descr="AIFIG27"/>
          <p:cNvPicPr>
            <a:picLocks noChangeAspect="1" noChangeArrowheads="1"/>
          </p:cNvPicPr>
          <p:nvPr/>
        </p:nvPicPr>
        <p:blipFill>
          <a:blip r:embed="rId3" cstate="print"/>
          <a:srcRect/>
          <a:stretch>
            <a:fillRect/>
          </a:stretch>
        </p:blipFill>
        <p:spPr bwMode="auto">
          <a:xfrm>
            <a:off x="929260" y="11417"/>
            <a:ext cx="10333481" cy="6888987"/>
          </a:xfrm>
          <a:prstGeom prst="rect">
            <a:avLst/>
          </a:prstGeom>
          <a:noFill/>
        </p:spPr>
      </p:pic>
      <p:sp>
        <p:nvSpPr>
          <p:cNvPr id="1559555" name="Rectangle 3"/>
          <p:cNvSpPr>
            <a:spLocks noChangeArrowheads="1"/>
          </p:cNvSpPr>
          <p:nvPr/>
        </p:nvSpPr>
        <p:spPr bwMode="auto">
          <a:xfrm>
            <a:off x="2689018" y="234852"/>
            <a:ext cx="6740574" cy="846446"/>
          </a:xfrm>
          <a:prstGeom prst="rect">
            <a:avLst/>
          </a:prstGeom>
          <a:noFill/>
          <a:ln w="9525">
            <a:noFill/>
            <a:miter lim="800000"/>
            <a:headEnd/>
            <a:tailEnd/>
          </a:ln>
          <a:effectLst/>
        </p:spPr>
        <p:txBody>
          <a:bodyPr wrap="square" lIns="94593" tIns="47297" rIns="94593" bIns="47297">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pPr algn="ctr"/>
            <a:r>
              <a:rPr lang="en-US" sz="4931" b="1">
                <a:solidFill>
                  <a:srgbClr val="000000"/>
                </a:solidFill>
                <a:latin typeface="Arial" charset="0"/>
              </a:rPr>
              <a:t>Artificial Insemination</a:t>
            </a:r>
          </a:p>
        </p:txBody>
      </p:sp>
      <p:sp>
        <p:nvSpPr>
          <p:cNvPr id="1559556" name="Rectangle 4"/>
          <p:cNvSpPr>
            <a:spLocks noChangeArrowheads="1"/>
          </p:cNvSpPr>
          <p:nvPr/>
        </p:nvSpPr>
        <p:spPr bwMode="auto">
          <a:xfrm>
            <a:off x="5156593" y="4865637"/>
            <a:ext cx="5793012" cy="1757511"/>
          </a:xfrm>
          <a:prstGeom prst="rect">
            <a:avLst/>
          </a:prstGeom>
          <a:noFill/>
          <a:ln w="9525">
            <a:noFill/>
            <a:miter lim="800000"/>
            <a:headEnd/>
            <a:tailEnd/>
          </a:ln>
          <a:effectLst/>
        </p:spPr>
        <p:txBody>
          <a:bodyPr wrap="square" lIns="94593" tIns="47297" rIns="94593" bIns="47297">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pPr marL="469682" indent="-469682">
              <a:buFontTx/>
              <a:buAutoNum type="arabicParenR"/>
            </a:pPr>
            <a:r>
              <a:rPr lang="en-US" sz="3600" b="1" dirty="0">
                <a:solidFill>
                  <a:srgbClr val="FFFF00"/>
                </a:solidFill>
                <a:effectLst>
                  <a:outerShdw blurRad="38100" dist="38100" dir="2700000" algn="tl">
                    <a:srgbClr val="000000"/>
                  </a:outerShdw>
                </a:effectLst>
                <a:latin typeface="Arial" charset="0"/>
                <a:sym typeface="Symbol" pitchFamily="18" charset="2"/>
              </a:rPr>
              <a:t> </a:t>
            </a:r>
            <a:r>
              <a:rPr lang="en-US" sz="3600" b="1" dirty="0">
                <a:solidFill>
                  <a:srgbClr val="FFFF00"/>
                </a:solidFill>
                <a:effectLst>
                  <a:outerShdw blurRad="38100" dist="38100" dir="2700000" algn="tl">
                    <a:srgbClr val="000000"/>
                  </a:outerShdw>
                </a:effectLst>
                <a:latin typeface="Arial" charset="0"/>
              </a:rPr>
              <a:t>Genetic Potential</a:t>
            </a:r>
          </a:p>
          <a:p>
            <a:pPr marL="469682" indent="-469682">
              <a:buFontTx/>
              <a:buAutoNum type="arabicParenR"/>
            </a:pPr>
            <a:r>
              <a:rPr lang="en-US" sz="3600" b="1" dirty="0">
                <a:solidFill>
                  <a:srgbClr val="FFFF00"/>
                </a:solidFill>
                <a:effectLst>
                  <a:outerShdw blurRad="38100" dist="38100" dir="2700000" algn="tl">
                    <a:srgbClr val="000000"/>
                  </a:outerShdw>
                </a:effectLst>
                <a:latin typeface="Arial" charset="0"/>
                <a:sym typeface="Symbol" pitchFamily="18" charset="2"/>
              </a:rPr>
              <a:t> Disease</a:t>
            </a:r>
          </a:p>
          <a:p>
            <a:pPr marL="469682" indent="-469682">
              <a:buFontTx/>
              <a:buAutoNum type="arabicParenR"/>
            </a:pPr>
            <a:r>
              <a:rPr lang="en-US" sz="3600" b="1" dirty="0">
                <a:solidFill>
                  <a:srgbClr val="FFFF00"/>
                </a:solidFill>
                <a:effectLst>
                  <a:outerShdw blurRad="38100" dist="38100" dir="2700000" algn="tl">
                    <a:srgbClr val="000000"/>
                  </a:outerShdw>
                </a:effectLst>
                <a:latin typeface="Arial" charset="0"/>
                <a:sym typeface="Symbol" pitchFamily="18" charset="2"/>
              </a:rPr>
              <a:t>Safety</a:t>
            </a:r>
          </a:p>
        </p:txBody>
      </p:sp>
    </p:spTree>
    <p:extLst>
      <p:ext uri="{BB962C8B-B14F-4D97-AF65-F5344CB8AC3E}">
        <p14:creationId xmlns:p14="http://schemas.microsoft.com/office/powerpoint/2010/main" val="2474997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9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595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5955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93DEBEDF-EAC7-A9E8-E249-F59422C33EA7}"/>
              </a:ext>
            </a:extLst>
          </p:cNvPr>
          <p:cNvGraphicFramePr>
            <a:graphicFrameLocks noGrp="1"/>
          </p:cNvGraphicFramePr>
          <p:nvPr>
            <p:ph idx="1"/>
            <p:extLst>
              <p:ext uri="{D42A27DB-BD31-4B8C-83A1-F6EECF244321}">
                <p14:modId xmlns:p14="http://schemas.microsoft.com/office/powerpoint/2010/main" val="2046958337"/>
              </p:ext>
            </p:extLst>
          </p:nvPr>
        </p:nvGraphicFramePr>
        <p:xfrm>
          <a:off x="2265559" y="1725266"/>
          <a:ext cx="7886699" cy="3507284"/>
        </p:xfrm>
        <a:graphic>
          <a:graphicData uri="http://schemas.openxmlformats.org/drawingml/2006/table">
            <a:tbl>
              <a:tblPr firstRow="1" bandRow="1">
                <a:tableStyleId>{5C22544A-7EE6-4342-B048-85BDC9FD1C3A}</a:tableStyleId>
              </a:tblPr>
              <a:tblGrid>
                <a:gridCol w="2068643">
                  <a:extLst>
                    <a:ext uri="{9D8B030D-6E8A-4147-A177-3AD203B41FA5}">
                      <a16:colId xmlns:a16="http://schemas.microsoft.com/office/drawing/2014/main" val="1896439346"/>
                    </a:ext>
                  </a:extLst>
                </a:gridCol>
                <a:gridCol w="2671996">
                  <a:extLst>
                    <a:ext uri="{9D8B030D-6E8A-4147-A177-3AD203B41FA5}">
                      <a16:colId xmlns:a16="http://schemas.microsoft.com/office/drawing/2014/main" val="1236734555"/>
                    </a:ext>
                  </a:extLst>
                </a:gridCol>
                <a:gridCol w="3146060">
                  <a:extLst>
                    <a:ext uri="{9D8B030D-6E8A-4147-A177-3AD203B41FA5}">
                      <a16:colId xmlns:a16="http://schemas.microsoft.com/office/drawing/2014/main" val="2313523206"/>
                    </a:ext>
                  </a:extLst>
                </a:gridCol>
              </a:tblGrid>
              <a:tr h="1088468">
                <a:tc>
                  <a:txBody>
                    <a:bodyPr/>
                    <a:lstStyle/>
                    <a:p>
                      <a:pPr algn="ctr"/>
                      <a:r>
                        <a:rPr lang="en-US" sz="2800" dirty="0">
                          <a:latin typeface="Arial" panose="020B0604020202020204" pitchFamily="34" charset="0"/>
                          <a:cs typeface="Arial" panose="020B0604020202020204" pitchFamily="34" charset="0"/>
                        </a:rPr>
                        <a:t>Species</a:t>
                      </a:r>
                    </a:p>
                  </a:txBody>
                  <a:tcPr marL="93941" marR="93941" marT="46970" marB="46970" anchor="ctr"/>
                </a:tc>
                <a:tc>
                  <a:txBody>
                    <a:bodyPr/>
                    <a:lstStyle/>
                    <a:p>
                      <a:pPr algn="ctr"/>
                      <a:r>
                        <a:rPr lang="en-US" sz="2800" dirty="0">
                          <a:latin typeface="Arial" panose="020B0604020202020204" pitchFamily="34" charset="0"/>
                          <a:cs typeface="Arial" panose="020B0604020202020204" pitchFamily="34" charset="0"/>
                        </a:rPr>
                        <a:t>Semen</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Volume (ml)</a:t>
                      </a:r>
                    </a:p>
                  </a:txBody>
                  <a:tcPr marL="93941" marR="93941" marT="46970" marB="46970" anchor="ctr"/>
                </a:tc>
                <a:tc>
                  <a:txBody>
                    <a:bodyPr/>
                    <a:lstStyle/>
                    <a:p>
                      <a:pPr algn="ctr"/>
                      <a:r>
                        <a:rPr lang="en-US" sz="2800" dirty="0">
                          <a:latin typeface="Arial" panose="020B0604020202020204" pitchFamily="34" charset="0"/>
                          <a:cs typeface="Arial" panose="020B0604020202020204" pitchFamily="34" charset="0"/>
                        </a:rPr>
                        <a:t>Concentration</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Sperm/ml (10</a:t>
                      </a:r>
                      <a:r>
                        <a:rPr lang="en-US" sz="2800" baseline="30000" dirty="0">
                          <a:latin typeface="Arial" panose="020B0604020202020204" pitchFamily="34" charset="0"/>
                          <a:cs typeface="Arial" panose="020B0604020202020204" pitchFamily="34" charset="0"/>
                        </a:rPr>
                        <a:t>6</a:t>
                      </a:r>
                      <a:r>
                        <a:rPr lang="en-US" sz="2800" dirty="0">
                          <a:latin typeface="Arial" panose="020B0604020202020204" pitchFamily="34" charset="0"/>
                          <a:cs typeface="Arial" panose="020B0604020202020204" pitchFamily="34" charset="0"/>
                        </a:rPr>
                        <a:t>)</a:t>
                      </a:r>
                    </a:p>
                  </a:txBody>
                  <a:tcPr marL="93941" marR="93941" marT="46970" marB="46970" anchor="ctr"/>
                </a:tc>
                <a:extLst>
                  <a:ext uri="{0D108BD9-81ED-4DB2-BD59-A6C34878D82A}">
                    <a16:rowId xmlns:a16="http://schemas.microsoft.com/office/drawing/2014/main" val="2355927926"/>
                  </a:ext>
                </a:extLst>
              </a:tr>
              <a:tr h="604704">
                <a:tc>
                  <a:txBody>
                    <a:bodyPr/>
                    <a:lstStyle/>
                    <a:p>
                      <a:pPr algn="ctr"/>
                      <a:r>
                        <a:rPr lang="en-US" sz="2800" dirty="0">
                          <a:latin typeface="Arial" panose="020B0604020202020204" pitchFamily="34" charset="0"/>
                          <a:cs typeface="Arial" panose="020B0604020202020204" pitchFamily="34" charset="0"/>
                        </a:rPr>
                        <a:t>Bull</a:t>
                      </a:r>
                    </a:p>
                  </a:txBody>
                  <a:tcPr marL="93941" marR="93941" marT="46970" marB="46970" anchor="ctr"/>
                </a:tc>
                <a:tc>
                  <a:txBody>
                    <a:bodyPr/>
                    <a:lstStyle/>
                    <a:p>
                      <a:pPr algn="ctr"/>
                      <a:r>
                        <a:rPr lang="en-US" sz="2800" dirty="0">
                          <a:latin typeface="Arial" panose="020B0604020202020204" pitchFamily="34" charset="0"/>
                          <a:cs typeface="Arial" panose="020B0604020202020204" pitchFamily="34" charset="0"/>
                        </a:rPr>
                        <a:t>3-8</a:t>
                      </a:r>
                    </a:p>
                  </a:txBody>
                  <a:tcPr marL="93941" marR="93941" marT="46970" marB="46970" anchor="ctr"/>
                </a:tc>
                <a:tc>
                  <a:txBody>
                    <a:bodyPr/>
                    <a:lstStyle/>
                    <a:p>
                      <a:pPr algn="ctr"/>
                      <a:r>
                        <a:rPr lang="en-US" sz="2800" dirty="0">
                          <a:latin typeface="Arial" panose="020B0604020202020204" pitchFamily="34" charset="0"/>
                          <a:cs typeface="Arial" panose="020B0604020202020204" pitchFamily="34" charset="0"/>
                        </a:rPr>
                        <a:t>600-2000</a:t>
                      </a:r>
                    </a:p>
                  </a:txBody>
                  <a:tcPr marL="93941" marR="93941" marT="46970" marB="46970" anchor="ctr"/>
                </a:tc>
                <a:extLst>
                  <a:ext uri="{0D108BD9-81ED-4DB2-BD59-A6C34878D82A}">
                    <a16:rowId xmlns:a16="http://schemas.microsoft.com/office/drawing/2014/main" val="4283488804"/>
                  </a:ext>
                </a:extLst>
              </a:tr>
              <a:tr h="604704">
                <a:tc>
                  <a:txBody>
                    <a:bodyPr/>
                    <a:lstStyle/>
                    <a:p>
                      <a:pPr algn="ctr"/>
                      <a:r>
                        <a:rPr lang="en-US" sz="2800" dirty="0">
                          <a:latin typeface="Arial" panose="020B0604020202020204" pitchFamily="34" charset="0"/>
                          <a:cs typeface="Arial" panose="020B0604020202020204" pitchFamily="34" charset="0"/>
                        </a:rPr>
                        <a:t>Ram</a:t>
                      </a:r>
                    </a:p>
                  </a:txBody>
                  <a:tcPr marL="93941" marR="93941" marT="46970" marB="46970" anchor="ctr"/>
                </a:tc>
                <a:tc>
                  <a:txBody>
                    <a:bodyPr/>
                    <a:lstStyle/>
                    <a:p>
                      <a:pPr algn="ctr"/>
                      <a:r>
                        <a:rPr lang="en-US" sz="2800" dirty="0">
                          <a:latin typeface="Arial" panose="020B0604020202020204" pitchFamily="34" charset="0"/>
                          <a:cs typeface="Arial" panose="020B0604020202020204" pitchFamily="34" charset="0"/>
                        </a:rPr>
                        <a:t>0.8-2.0</a:t>
                      </a:r>
                    </a:p>
                  </a:txBody>
                  <a:tcPr marL="93941" marR="93941" marT="46970" marB="46970" anchor="ctr"/>
                </a:tc>
                <a:tc>
                  <a:txBody>
                    <a:bodyPr/>
                    <a:lstStyle/>
                    <a:p>
                      <a:pPr algn="ctr"/>
                      <a:r>
                        <a:rPr lang="en-US" sz="2800" dirty="0">
                          <a:latin typeface="Arial" panose="020B0604020202020204" pitchFamily="34" charset="0"/>
                          <a:cs typeface="Arial" panose="020B0604020202020204" pitchFamily="34" charset="0"/>
                        </a:rPr>
                        <a:t>2000-3000</a:t>
                      </a:r>
                    </a:p>
                  </a:txBody>
                  <a:tcPr marL="93941" marR="93941" marT="46970" marB="46970" anchor="ctr"/>
                </a:tc>
                <a:extLst>
                  <a:ext uri="{0D108BD9-81ED-4DB2-BD59-A6C34878D82A}">
                    <a16:rowId xmlns:a16="http://schemas.microsoft.com/office/drawing/2014/main" val="1332613604"/>
                  </a:ext>
                </a:extLst>
              </a:tr>
              <a:tr h="604704">
                <a:tc>
                  <a:txBody>
                    <a:bodyPr/>
                    <a:lstStyle/>
                    <a:p>
                      <a:pPr algn="ctr"/>
                      <a:r>
                        <a:rPr lang="en-US" sz="2800" dirty="0">
                          <a:latin typeface="Arial" panose="020B0604020202020204" pitchFamily="34" charset="0"/>
                          <a:cs typeface="Arial" panose="020B0604020202020204" pitchFamily="34" charset="0"/>
                        </a:rPr>
                        <a:t>Stallion</a:t>
                      </a:r>
                    </a:p>
                  </a:txBody>
                  <a:tcPr marL="93941" marR="93941" marT="46970" marB="46970" anchor="ctr"/>
                </a:tc>
                <a:tc>
                  <a:txBody>
                    <a:bodyPr/>
                    <a:lstStyle/>
                    <a:p>
                      <a:pPr algn="ctr"/>
                      <a:r>
                        <a:rPr lang="en-US" sz="2800" dirty="0">
                          <a:latin typeface="Arial" panose="020B0604020202020204" pitchFamily="34" charset="0"/>
                          <a:cs typeface="Arial" panose="020B0604020202020204" pitchFamily="34" charset="0"/>
                        </a:rPr>
                        <a:t>60-100</a:t>
                      </a:r>
                    </a:p>
                  </a:txBody>
                  <a:tcPr marL="93941" marR="93941" marT="46970" marB="46970" anchor="ctr"/>
                </a:tc>
                <a:tc>
                  <a:txBody>
                    <a:bodyPr/>
                    <a:lstStyle/>
                    <a:p>
                      <a:pPr algn="ctr"/>
                      <a:r>
                        <a:rPr lang="en-US" sz="2800" dirty="0">
                          <a:latin typeface="Arial" panose="020B0604020202020204" pitchFamily="34" charset="0"/>
                          <a:cs typeface="Arial" panose="020B0604020202020204" pitchFamily="34" charset="0"/>
                        </a:rPr>
                        <a:t>150-300</a:t>
                      </a:r>
                    </a:p>
                  </a:txBody>
                  <a:tcPr marL="93941" marR="93941" marT="46970" marB="46970" anchor="ctr"/>
                </a:tc>
                <a:extLst>
                  <a:ext uri="{0D108BD9-81ED-4DB2-BD59-A6C34878D82A}">
                    <a16:rowId xmlns:a16="http://schemas.microsoft.com/office/drawing/2014/main" val="1242858686"/>
                  </a:ext>
                </a:extLst>
              </a:tr>
              <a:tr h="604704">
                <a:tc>
                  <a:txBody>
                    <a:bodyPr/>
                    <a:lstStyle/>
                    <a:p>
                      <a:pPr algn="ctr"/>
                      <a:r>
                        <a:rPr lang="en-US" sz="2800" dirty="0">
                          <a:latin typeface="Arial" panose="020B0604020202020204" pitchFamily="34" charset="0"/>
                          <a:cs typeface="Arial" panose="020B0604020202020204" pitchFamily="34" charset="0"/>
                        </a:rPr>
                        <a:t>Boar</a:t>
                      </a:r>
                    </a:p>
                  </a:txBody>
                  <a:tcPr marL="93941" marR="93941" marT="46970" marB="46970" anchor="ctr"/>
                </a:tc>
                <a:tc>
                  <a:txBody>
                    <a:bodyPr/>
                    <a:lstStyle/>
                    <a:p>
                      <a:pPr algn="ctr"/>
                      <a:r>
                        <a:rPr lang="en-US" sz="2800" dirty="0">
                          <a:latin typeface="Arial" panose="020B0604020202020204" pitchFamily="34" charset="0"/>
                          <a:cs typeface="Arial" panose="020B0604020202020204" pitchFamily="34" charset="0"/>
                        </a:rPr>
                        <a:t>150-350</a:t>
                      </a:r>
                    </a:p>
                  </a:txBody>
                  <a:tcPr marL="93941" marR="93941" marT="46970" marB="46970" anchor="ctr"/>
                </a:tc>
                <a:tc>
                  <a:txBody>
                    <a:bodyPr/>
                    <a:lstStyle/>
                    <a:p>
                      <a:pPr algn="ctr"/>
                      <a:r>
                        <a:rPr lang="en-US" sz="2800" dirty="0">
                          <a:latin typeface="Arial" panose="020B0604020202020204" pitchFamily="34" charset="0"/>
                          <a:cs typeface="Arial" panose="020B0604020202020204" pitchFamily="34" charset="0"/>
                        </a:rPr>
                        <a:t>200-300</a:t>
                      </a:r>
                    </a:p>
                  </a:txBody>
                  <a:tcPr marL="93941" marR="93941" marT="46970" marB="46970" anchor="ctr"/>
                </a:tc>
                <a:extLst>
                  <a:ext uri="{0D108BD9-81ED-4DB2-BD59-A6C34878D82A}">
                    <a16:rowId xmlns:a16="http://schemas.microsoft.com/office/drawing/2014/main" val="3751653688"/>
                  </a:ext>
                </a:extLst>
              </a:tr>
            </a:tbl>
          </a:graphicData>
        </a:graphic>
      </p:graphicFrame>
      <p:sp>
        <p:nvSpPr>
          <p:cNvPr id="2" name="Title 1">
            <a:extLst>
              <a:ext uri="{FF2B5EF4-FFF2-40B4-BE49-F238E27FC236}">
                <a16:creationId xmlns:a16="http://schemas.microsoft.com/office/drawing/2014/main" id="{6C94724B-789E-1F88-850C-CC39595E8927}"/>
              </a:ext>
            </a:extLst>
          </p:cNvPr>
          <p:cNvSpPr>
            <a:spLocks noGrp="1"/>
          </p:cNvSpPr>
          <p:nvPr>
            <p:ph type="title"/>
          </p:nvPr>
        </p:nvSpPr>
        <p:spPr/>
        <p:txBody>
          <a:bodyPr/>
          <a:lstStyle/>
          <a:p>
            <a:r>
              <a:rPr lang="en-US" dirty="0"/>
              <a:t>Semen Characteristics of the Bull</a:t>
            </a:r>
          </a:p>
        </p:txBody>
      </p:sp>
      <p:sp>
        <p:nvSpPr>
          <p:cNvPr id="9" name="TextBox 8">
            <a:extLst>
              <a:ext uri="{FF2B5EF4-FFF2-40B4-BE49-F238E27FC236}">
                <a16:creationId xmlns:a16="http://schemas.microsoft.com/office/drawing/2014/main" id="{9776668D-EF0A-1DFF-1C01-171BAB12E0BC}"/>
              </a:ext>
            </a:extLst>
          </p:cNvPr>
          <p:cNvSpPr txBox="1"/>
          <p:nvPr/>
        </p:nvSpPr>
        <p:spPr>
          <a:xfrm>
            <a:off x="2265559" y="5584974"/>
            <a:ext cx="6654136" cy="945131"/>
          </a:xfrm>
          <a:prstGeom prst="rect">
            <a:avLst/>
          </a:prstGeom>
          <a:noFill/>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pPr>
              <a:lnSpc>
                <a:spcPct val="60000"/>
              </a:lnSpc>
              <a:spcBef>
                <a:spcPct val="50000"/>
              </a:spcBef>
            </a:pPr>
            <a:r>
              <a:rPr lang="en-US" sz="3200" dirty="0">
                <a:solidFill>
                  <a:srgbClr val="000000"/>
                </a:solidFill>
                <a:latin typeface="Arial" panose="020B0604020202020204" pitchFamily="34" charset="0"/>
                <a:cs typeface="Arial" panose="020B0604020202020204" pitchFamily="34" charset="0"/>
              </a:rPr>
              <a:t>In general, as semen volume </a:t>
            </a:r>
            <a:r>
              <a:rPr lang="en-US" sz="3200" dirty="0">
                <a:solidFill>
                  <a:srgbClr val="000000"/>
                </a:solidFill>
                <a:latin typeface="Arial" panose="020B0604020202020204" pitchFamily="34" charset="0"/>
                <a:cs typeface="Arial" panose="020B0604020202020204" pitchFamily="34" charset="0"/>
                <a:sym typeface="Symbol" pitchFamily="18" charset="2"/>
              </a:rPr>
              <a:t></a:t>
            </a:r>
            <a:r>
              <a:rPr lang="en-US" sz="3200" dirty="0">
                <a:solidFill>
                  <a:srgbClr val="000000"/>
                </a:solidFill>
                <a:latin typeface="Arial" panose="020B0604020202020204" pitchFamily="34" charset="0"/>
                <a:cs typeface="Arial" panose="020B0604020202020204" pitchFamily="34" charset="0"/>
              </a:rPr>
              <a:t>,</a:t>
            </a:r>
          </a:p>
          <a:p>
            <a:pPr>
              <a:lnSpc>
                <a:spcPct val="60000"/>
              </a:lnSpc>
              <a:spcBef>
                <a:spcPct val="50000"/>
              </a:spcBef>
            </a:pPr>
            <a:r>
              <a:rPr lang="en-US" sz="3200" dirty="0">
                <a:solidFill>
                  <a:srgbClr val="000000"/>
                </a:solidFill>
                <a:latin typeface="Arial" panose="020B0604020202020204" pitchFamily="34" charset="0"/>
                <a:cs typeface="Arial" panose="020B0604020202020204" pitchFamily="34" charset="0"/>
              </a:rPr>
              <a:t>sperm concentration </a:t>
            </a:r>
            <a:r>
              <a:rPr lang="en-US" sz="3200" dirty="0">
                <a:solidFill>
                  <a:srgbClr val="000000"/>
                </a:solidFill>
                <a:latin typeface="Arial" panose="020B0604020202020204" pitchFamily="34" charset="0"/>
                <a:cs typeface="Arial" panose="020B0604020202020204" pitchFamily="34" charset="0"/>
                <a:sym typeface="Symbol" pitchFamily="18" charset="2"/>
              </a:rPr>
              <a:t></a:t>
            </a:r>
            <a:r>
              <a:rPr lang="en-US" sz="3200" dirty="0">
                <a:solidFill>
                  <a:srgbClr val="000000"/>
                </a:solidFill>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D7C451A2-E9A8-B453-8227-175939EECB90}"/>
              </a:ext>
            </a:extLst>
          </p:cNvPr>
          <p:cNvSpPr/>
          <p:nvPr/>
        </p:nvSpPr>
        <p:spPr>
          <a:xfrm>
            <a:off x="2265559" y="3452466"/>
            <a:ext cx="7886699" cy="1780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EBAA575-C470-9669-6A1C-B00755F71823}"/>
              </a:ext>
            </a:extLst>
          </p:cNvPr>
          <p:cNvGrpSpPr/>
          <p:nvPr/>
        </p:nvGrpSpPr>
        <p:grpSpPr>
          <a:xfrm>
            <a:off x="2375214" y="3518893"/>
            <a:ext cx="3611711" cy="1646536"/>
            <a:chOff x="947855" y="3619252"/>
            <a:chExt cx="3611711" cy="1646536"/>
          </a:xfrm>
        </p:grpSpPr>
        <p:pic>
          <p:nvPicPr>
            <p:cNvPr id="5" name="Picture 4" descr="A person holding a pen&#10;&#10;Description automatically generated with medium confidence">
              <a:extLst>
                <a:ext uri="{FF2B5EF4-FFF2-40B4-BE49-F238E27FC236}">
                  <a16:creationId xmlns:a16="http://schemas.microsoft.com/office/drawing/2014/main" id="{A6E4086B-025A-9819-F9BD-110475605906}"/>
                </a:ext>
              </a:extLst>
            </p:cNvPr>
            <p:cNvPicPr>
              <a:picLocks noChangeAspect="1"/>
            </p:cNvPicPr>
            <p:nvPr/>
          </p:nvPicPr>
          <p:blipFill rotWithShape="1">
            <a:blip r:embed="rId3"/>
            <a:srcRect/>
            <a:stretch/>
          </p:blipFill>
          <p:spPr>
            <a:xfrm>
              <a:off x="947855" y="3619252"/>
              <a:ext cx="3611711" cy="1646129"/>
            </a:xfrm>
            <a:prstGeom prst="rect">
              <a:avLst/>
            </a:prstGeom>
          </p:spPr>
        </p:pic>
        <p:sp>
          <p:nvSpPr>
            <p:cNvPr id="6" name="TextBox 5">
              <a:extLst>
                <a:ext uri="{FF2B5EF4-FFF2-40B4-BE49-F238E27FC236}">
                  <a16:creationId xmlns:a16="http://schemas.microsoft.com/office/drawing/2014/main" id="{D89905F8-5E9C-5A05-712F-826B82322F10}"/>
                </a:ext>
              </a:extLst>
            </p:cNvPr>
            <p:cNvSpPr txBox="1"/>
            <p:nvPr/>
          </p:nvSpPr>
          <p:spPr>
            <a:xfrm>
              <a:off x="947855" y="4988789"/>
              <a:ext cx="2930610" cy="276999"/>
            </a:xfrm>
            <a:prstGeom prst="rect">
              <a:avLst/>
            </a:prstGeom>
            <a:noFill/>
          </p:spPr>
          <p:txBody>
            <a:bodyPr wrap="none" rtlCol="0">
              <a:spAutoFit/>
            </a:bodyPr>
            <a:lstStyle/>
            <a:p>
              <a:r>
                <a:rPr lang="en-US" sz="1200" dirty="0"/>
                <a:t>Photo from Western Livestock Journal</a:t>
              </a:r>
            </a:p>
          </p:txBody>
        </p:sp>
      </p:grpSp>
      <p:sp>
        <p:nvSpPr>
          <p:cNvPr id="12" name="TextBox 11">
            <a:extLst>
              <a:ext uri="{FF2B5EF4-FFF2-40B4-BE49-F238E27FC236}">
                <a16:creationId xmlns:a16="http://schemas.microsoft.com/office/drawing/2014/main" id="{FB513743-A6F3-9D6C-3A22-7156FFEC0119}"/>
              </a:ext>
            </a:extLst>
          </p:cNvPr>
          <p:cNvSpPr txBox="1"/>
          <p:nvPr/>
        </p:nvSpPr>
        <p:spPr>
          <a:xfrm>
            <a:off x="7031134" y="3457888"/>
            <a:ext cx="3121124"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That’s 600 million</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to 2 billion!</a:t>
            </a:r>
          </a:p>
        </p:txBody>
      </p:sp>
    </p:spTree>
    <p:extLst>
      <p:ext uri="{BB962C8B-B14F-4D97-AF65-F5344CB8AC3E}">
        <p14:creationId xmlns:p14="http://schemas.microsoft.com/office/powerpoint/2010/main" val="361022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C031C-5D68-8CC0-D5C4-F64B3CB1667E}"/>
              </a:ext>
            </a:extLst>
          </p:cNvPr>
          <p:cNvSpPr>
            <a:spLocks noGrp="1"/>
          </p:cNvSpPr>
          <p:nvPr>
            <p:ph type="title"/>
          </p:nvPr>
        </p:nvSpPr>
        <p:spPr/>
        <p:txBody>
          <a:bodyPr/>
          <a:lstStyle/>
          <a:p>
            <a:r>
              <a:rPr lang="en-US" dirty="0"/>
              <a:t>Artificial Insemination – Semen Handling </a:t>
            </a:r>
          </a:p>
        </p:txBody>
      </p:sp>
      <p:sp>
        <p:nvSpPr>
          <p:cNvPr id="3" name="Content Placeholder 2">
            <a:extLst>
              <a:ext uri="{FF2B5EF4-FFF2-40B4-BE49-F238E27FC236}">
                <a16:creationId xmlns:a16="http://schemas.microsoft.com/office/drawing/2014/main" id="{664093D3-BFEA-4535-4F28-94AA1072E49A}"/>
              </a:ext>
            </a:extLst>
          </p:cNvPr>
          <p:cNvSpPr>
            <a:spLocks noGrp="1"/>
          </p:cNvSpPr>
          <p:nvPr>
            <p:ph idx="1"/>
          </p:nvPr>
        </p:nvSpPr>
        <p:spPr/>
        <p:txBody>
          <a:bodyPr>
            <a:normAutofit/>
          </a:bodyPr>
          <a:lstStyle/>
          <a:p>
            <a:r>
              <a:rPr lang="en-US" dirty="0"/>
              <a:t>Thawing Temperatures</a:t>
            </a:r>
          </a:p>
          <a:p>
            <a:pPr lvl="1"/>
            <a:r>
              <a:rPr lang="en-US" dirty="0">
                <a:solidFill>
                  <a:schemeClr val="accent2"/>
                </a:solidFill>
              </a:rPr>
              <a:t>95</a:t>
            </a:r>
            <a:r>
              <a:rPr lang="en-US" baseline="30000" dirty="0">
                <a:solidFill>
                  <a:schemeClr val="accent2"/>
                </a:solidFill>
              </a:rPr>
              <a:t>o</a:t>
            </a:r>
            <a:r>
              <a:rPr lang="en-US" dirty="0">
                <a:solidFill>
                  <a:schemeClr val="accent2"/>
                </a:solidFill>
              </a:rPr>
              <a:t>F is optimal</a:t>
            </a:r>
          </a:p>
          <a:p>
            <a:pPr lvl="1"/>
            <a:r>
              <a:rPr lang="en-US" dirty="0">
                <a:solidFill>
                  <a:schemeClr val="accent2"/>
                </a:solidFill>
              </a:rPr>
              <a:t>Lower temperatures </a:t>
            </a:r>
            <a:r>
              <a:rPr lang="en-US" dirty="0">
                <a:solidFill>
                  <a:schemeClr val="accent2"/>
                </a:solidFill>
                <a:sym typeface="Wingdings" panose="05000000000000000000" pitchFamily="2" charset="2"/>
              </a:rPr>
              <a:t> thaw too slow</a:t>
            </a:r>
          </a:p>
          <a:p>
            <a:pPr lvl="1"/>
            <a:r>
              <a:rPr lang="en-US" dirty="0">
                <a:solidFill>
                  <a:schemeClr val="accent2"/>
                </a:solidFill>
                <a:sym typeface="Wingdings" panose="05000000000000000000" pitchFamily="2" charset="2"/>
              </a:rPr>
              <a:t>Higher temperatures  Heat shock</a:t>
            </a:r>
          </a:p>
          <a:p>
            <a:r>
              <a:rPr lang="en-US" dirty="0">
                <a:sym typeface="Wingdings" panose="05000000000000000000" pitchFamily="2" charset="2"/>
              </a:rPr>
              <a:t>Does the water need to be wiped off?</a:t>
            </a:r>
          </a:p>
          <a:p>
            <a:pPr lvl="1"/>
            <a:r>
              <a:rPr lang="en-US" dirty="0">
                <a:solidFill>
                  <a:schemeClr val="accent2"/>
                </a:solidFill>
                <a:sym typeface="Wingdings" panose="05000000000000000000" pitchFamily="2" charset="2"/>
              </a:rPr>
              <a:t>Yes, water is toxic to the spermatozoa</a:t>
            </a:r>
          </a:p>
          <a:p>
            <a:r>
              <a:rPr lang="en-US" dirty="0">
                <a:sym typeface="Wingdings" panose="05000000000000000000" pitchFamily="2" charset="2"/>
              </a:rPr>
              <a:t>Should one “shake down” the straw?</a:t>
            </a:r>
          </a:p>
          <a:p>
            <a:pPr lvl="1"/>
            <a:r>
              <a:rPr lang="en-US" dirty="0">
                <a:solidFill>
                  <a:schemeClr val="accent2"/>
                </a:solidFill>
                <a:sym typeface="Wingdings" panose="05000000000000000000" pitchFamily="2" charset="2"/>
              </a:rPr>
              <a:t>Yes, it pushes thawed semen away from where you will cut the straw.</a:t>
            </a:r>
            <a:endParaRPr lang="en-US" dirty="0">
              <a:solidFill>
                <a:schemeClr val="accent2"/>
              </a:solidFill>
            </a:endParaRPr>
          </a:p>
          <a:p>
            <a:endParaRPr lang="en-US" dirty="0"/>
          </a:p>
        </p:txBody>
      </p:sp>
    </p:spTree>
    <p:extLst>
      <p:ext uri="{BB962C8B-B14F-4D97-AF65-F5344CB8AC3E}">
        <p14:creationId xmlns:p14="http://schemas.microsoft.com/office/powerpoint/2010/main" val="22775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C031C-5D68-8CC0-D5C4-F64B3CB1667E}"/>
              </a:ext>
            </a:extLst>
          </p:cNvPr>
          <p:cNvSpPr>
            <a:spLocks noGrp="1"/>
          </p:cNvSpPr>
          <p:nvPr>
            <p:ph type="title"/>
          </p:nvPr>
        </p:nvSpPr>
        <p:spPr/>
        <p:txBody>
          <a:bodyPr/>
          <a:lstStyle/>
          <a:p>
            <a:r>
              <a:rPr lang="en-US" dirty="0"/>
              <a:t>Artificial Insemination – Semen Handling </a:t>
            </a:r>
          </a:p>
        </p:txBody>
      </p:sp>
      <p:sp>
        <p:nvSpPr>
          <p:cNvPr id="3" name="Content Placeholder 2">
            <a:extLst>
              <a:ext uri="{FF2B5EF4-FFF2-40B4-BE49-F238E27FC236}">
                <a16:creationId xmlns:a16="http://schemas.microsoft.com/office/drawing/2014/main" id="{664093D3-BFEA-4535-4F28-94AA1072E49A}"/>
              </a:ext>
            </a:extLst>
          </p:cNvPr>
          <p:cNvSpPr>
            <a:spLocks noGrp="1"/>
          </p:cNvSpPr>
          <p:nvPr>
            <p:ph idx="1"/>
          </p:nvPr>
        </p:nvSpPr>
        <p:spPr>
          <a:xfrm>
            <a:off x="838200" y="1647204"/>
            <a:ext cx="10515600" cy="4954317"/>
          </a:xfrm>
        </p:spPr>
        <p:txBody>
          <a:bodyPr>
            <a:normAutofit/>
          </a:bodyPr>
          <a:lstStyle/>
          <a:p>
            <a:r>
              <a:rPr lang="en-US" dirty="0"/>
              <a:t>On what end should the straw be cut?</a:t>
            </a:r>
          </a:p>
          <a:p>
            <a:pPr lvl="1"/>
            <a:r>
              <a:rPr lang="en-US" dirty="0">
                <a:solidFill>
                  <a:schemeClr val="accent2"/>
                </a:solidFill>
              </a:rPr>
              <a:t>Crimped end.  </a:t>
            </a:r>
          </a:p>
          <a:p>
            <a:pPr lvl="1"/>
            <a:r>
              <a:rPr lang="en-US" dirty="0">
                <a:solidFill>
                  <a:schemeClr val="accent2"/>
                </a:solidFill>
              </a:rPr>
              <a:t>Otherwise, plug will be lost, </a:t>
            </a:r>
          </a:p>
          <a:p>
            <a:pPr lvl="2"/>
            <a:r>
              <a:rPr lang="en-US" dirty="0">
                <a:solidFill>
                  <a:schemeClr val="accent2"/>
                </a:solidFill>
              </a:rPr>
              <a:t>plunger component of AI rod will not be able to push semen out of the straw.</a:t>
            </a:r>
          </a:p>
          <a:p>
            <a:r>
              <a:rPr lang="en-US" dirty="0"/>
              <a:t>How much of the straw should be removed?</a:t>
            </a:r>
          </a:p>
          <a:p>
            <a:pPr lvl="1"/>
            <a:r>
              <a:rPr lang="en-US" dirty="0">
                <a:solidFill>
                  <a:schemeClr val="accent2"/>
                </a:solidFill>
              </a:rPr>
              <a:t>3/8 to ½ inch.</a:t>
            </a:r>
          </a:p>
          <a:p>
            <a:pPr lvl="1"/>
            <a:r>
              <a:rPr lang="en-US" dirty="0">
                <a:solidFill>
                  <a:schemeClr val="accent2"/>
                </a:solidFill>
              </a:rPr>
              <a:t>If less is cut, the sheath will not fit tightly over the straw and AI rod.</a:t>
            </a:r>
          </a:p>
          <a:p>
            <a:pPr lvl="1"/>
            <a:r>
              <a:rPr lang="en-US" dirty="0">
                <a:solidFill>
                  <a:schemeClr val="accent2"/>
                </a:solidFill>
              </a:rPr>
              <a:t>If more is cut, some semen will be lost when cutting.</a:t>
            </a:r>
          </a:p>
          <a:p>
            <a:r>
              <a:rPr lang="en-US" dirty="0"/>
              <a:t>Transport of AI rod to the cow</a:t>
            </a:r>
          </a:p>
          <a:p>
            <a:pPr lvl="1"/>
            <a:r>
              <a:rPr lang="en-US" dirty="0">
                <a:solidFill>
                  <a:schemeClr val="accent2"/>
                </a:solidFill>
              </a:rPr>
              <a:t>Inside technician’s shirt, next to the skin</a:t>
            </a:r>
          </a:p>
          <a:p>
            <a:pPr lvl="1"/>
            <a:r>
              <a:rPr lang="en-US" dirty="0">
                <a:solidFill>
                  <a:schemeClr val="accent2"/>
                </a:solidFill>
              </a:rPr>
              <a:t>Keeps semen warm to prevent cold shock of spermatozoa</a:t>
            </a:r>
            <a:endParaRPr lang="en-US" dirty="0"/>
          </a:p>
        </p:txBody>
      </p:sp>
    </p:spTree>
    <p:extLst>
      <p:ext uri="{BB962C8B-B14F-4D97-AF65-F5344CB8AC3E}">
        <p14:creationId xmlns:p14="http://schemas.microsoft.com/office/powerpoint/2010/main" val="281662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NAT-P06">
            <a:extLst>
              <a:ext uri="{FF2B5EF4-FFF2-40B4-BE49-F238E27FC236}">
                <a16:creationId xmlns:a16="http://schemas.microsoft.com/office/drawing/2014/main" id="{BFFF200E-D675-AEFB-227F-8D6A15049178}"/>
              </a:ext>
            </a:extLst>
          </p:cNvPr>
          <p:cNvPicPr>
            <a:picLocks noChangeAspect="1" noChangeArrowheads="1"/>
          </p:cNvPicPr>
          <p:nvPr/>
        </p:nvPicPr>
        <p:blipFill>
          <a:blip r:embed="rId3" cstate="print"/>
          <a:srcRect/>
          <a:stretch>
            <a:fillRect/>
          </a:stretch>
        </p:blipFill>
        <p:spPr bwMode="auto">
          <a:xfrm>
            <a:off x="2008277" y="1588624"/>
            <a:ext cx="3690154" cy="2460102"/>
          </a:xfrm>
          <a:prstGeom prst="rect">
            <a:avLst/>
          </a:prstGeom>
          <a:noFill/>
        </p:spPr>
      </p:pic>
      <p:pic>
        <p:nvPicPr>
          <p:cNvPr id="5" name="Picture 5" descr="ANAT-P07">
            <a:extLst>
              <a:ext uri="{FF2B5EF4-FFF2-40B4-BE49-F238E27FC236}">
                <a16:creationId xmlns:a16="http://schemas.microsoft.com/office/drawing/2014/main" id="{28E3D6BA-FD47-5DFF-4398-D96FED245584}"/>
              </a:ext>
            </a:extLst>
          </p:cNvPr>
          <p:cNvPicPr>
            <a:picLocks noChangeAspect="1" noChangeArrowheads="1"/>
          </p:cNvPicPr>
          <p:nvPr/>
        </p:nvPicPr>
        <p:blipFill>
          <a:blip r:embed="rId4" cstate="print"/>
          <a:srcRect/>
          <a:stretch>
            <a:fillRect/>
          </a:stretch>
        </p:blipFill>
        <p:spPr bwMode="auto">
          <a:xfrm>
            <a:off x="2008277" y="4165527"/>
            <a:ext cx="3690154" cy="2460102"/>
          </a:xfrm>
          <a:prstGeom prst="rect">
            <a:avLst/>
          </a:prstGeom>
          <a:noFill/>
        </p:spPr>
      </p:pic>
      <p:pic>
        <p:nvPicPr>
          <p:cNvPr id="6" name="Picture 5" descr="A close-up of a human bone&#10;&#10;Description automatically generated with low confidence">
            <a:extLst>
              <a:ext uri="{FF2B5EF4-FFF2-40B4-BE49-F238E27FC236}">
                <a16:creationId xmlns:a16="http://schemas.microsoft.com/office/drawing/2014/main" id="{7D8EE8A1-5634-2B0B-CFC1-C4512945A0D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13" b="96656" l="39419" r="76535">
                        <a14:foregroundMark x1="42215" y1="24253" x2="49360" y2="13019"/>
                        <a14:foregroundMark x1="49360" y1="13019" x2="50950" y2="11818"/>
                        <a14:foregroundMark x1="55062" y1="20844" x2="51846" y2="19058"/>
                        <a14:foregroundMark x1="59686" y1="9318" x2="63670" y2="8117"/>
                        <a14:foregroundMark x1="63670" y1="8117" x2="65278" y2="9416"/>
                        <a14:foregroundMark x1="50493" y1="4513" x2="52979" y2="4513"/>
                        <a14:foregroundMark x1="40735" y1="25065" x2="39437" y2="32175"/>
                        <a14:foregroundMark x1="39437" y1="32175" x2="41246" y2="36396"/>
                        <a14:foregroundMark x1="73904" y1="36396" x2="75219" y2="43701"/>
                        <a14:foregroundMark x1="75219" y1="43701" x2="74708" y2="57760"/>
                        <a14:foregroundMark x1="53655" y1="94351" x2="66155" y2="93344"/>
                        <a14:foregroundMark x1="66155" y1="93344" x2="66575" y2="93344"/>
                        <a14:foregroundMark x1="68713" y1="94545" x2="56853" y2="96656"/>
                        <a14:foregroundMark x1="56853" y1="96656" x2="51352" y2="96234"/>
                        <a14:foregroundMark x1="76535" y1="39221" x2="76535" y2="39221"/>
                        <a14:backgroundMark x1="51298" y1="98896" x2="51298" y2="98896"/>
                        <a14:backgroundMark x1="51645" y1="98799" x2="51133" y2="99058"/>
                      </a14:backgroundRemoval>
                    </a14:imgEffect>
                  </a14:imgLayer>
                </a14:imgProps>
              </a:ext>
            </a:extLst>
          </a:blip>
          <a:srcRect l="37618" r="22035"/>
          <a:stretch/>
        </p:blipFill>
        <p:spPr>
          <a:xfrm>
            <a:off x="6658889" y="1327704"/>
            <a:ext cx="3902346" cy="5442045"/>
          </a:xfrm>
          <a:prstGeom prst="rect">
            <a:avLst/>
          </a:prstGeom>
        </p:spPr>
      </p:pic>
      <p:sp>
        <p:nvSpPr>
          <p:cNvPr id="13" name="TextBox 12">
            <a:extLst>
              <a:ext uri="{FF2B5EF4-FFF2-40B4-BE49-F238E27FC236}">
                <a16:creationId xmlns:a16="http://schemas.microsoft.com/office/drawing/2014/main" id="{4DD9BAF0-BE04-66B6-F6E9-8087913B8B2A}"/>
              </a:ext>
            </a:extLst>
          </p:cNvPr>
          <p:cNvSpPr txBox="1"/>
          <p:nvPr/>
        </p:nvSpPr>
        <p:spPr>
          <a:xfrm>
            <a:off x="9126547" y="2517233"/>
            <a:ext cx="1185542" cy="461665"/>
          </a:xfrm>
          <a:prstGeom prst="rect">
            <a:avLst/>
          </a:prstGeom>
          <a:noFill/>
          <a:ln>
            <a:noFill/>
          </a:ln>
        </p:spPr>
        <p:txBody>
          <a:bodyPr wrap="square" rtlCol="0">
            <a:spAutoFit/>
          </a:bodyPr>
          <a:lstStyle/>
          <a:p>
            <a:pPr algn="ctr"/>
            <a:r>
              <a:rPr lang="en-US" sz="2400" dirty="0">
                <a:latin typeface="Arial" panose="020B0604020202020204" pitchFamily="34" charset="0"/>
                <a:cs typeface="Arial" panose="020B0604020202020204" pitchFamily="34" charset="0"/>
              </a:rPr>
              <a:t>ovary</a:t>
            </a:r>
          </a:p>
        </p:txBody>
      </p:sp>
      <p:sp>
        <p:nvSpPr>
          <p:cNvPr id="15" name="Oval 14">
            <a:extLst>
              <a:ext uri="{FF2B5EF4-FFF2-40B4-BE49-F238E27FC236}">
                <a16:creationId xmlns:a16="http://schemas.microsoft.com/office/drawing/2014/main" id="{69F97391-8114-B341-273D-63898A08F744}"/>
              </a:ext>
            </a:extLst>
          </p:cNvPr>
          <p:cNvSpPr/>
          <p:nvPr/>
        </p:nvSpPr>
        <p:spPr>
          <a:xfrm>
            <a:off x="9247737" y="2912395"/>
            <a:ext cx="943163" cy="95671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3" name="Group 22">
            <a:extLst>
              <a:ext uri="{FF2B5EF4-FFF2-40B4-BE49-F238E27FC236}">
                <a16:creationId xmlns:a16="http://schemas.microsoft.com/office/drawing/2014/main" id="{22E24BCC-5EF9-792F-6617-0749C8287541}"/>
              </a:ext>
            </a:extLst>
          </p:cNvPr>
          <p:cNvGrpSpPr/>
          <p:nvPr/>
        </p:nvGrpSpPr>
        <p:grpSpPr>
          <a:xfrm>
            <a:off x="7953313" y="4752356"/>
            <a:ext cx="1330381" cy="1927634"/>
            <a:chOff x="8241878" y="4461517"/>
            <a:chExt cx="1330381" cy="2071835"/>
          </a:xfrm>
        </p:grpSpPr>
        <p:sp>
          <p:nvSpPr>
            <p:cNvPr id="9" name="TextBox 8">
              <a:extLst>
                <a:ext uri="{FF2B5EF4-FFF2-40B4-BE49-F238E27FC236}">
                  <a16:creationId xmlns:a16="http://schemas.microsoft.com/office/drawing/2014/main" id="{F745B636-2A75-B439-80AB-5F42CA46D8B1}"/>
                </a:ext>
              </a:extLst>
            </p:cNvPr>
            <p:cNvSpPr txBox="1"/>
            <p:nvPr/>
          </p:nvSpPr>
          <p:spPr>
            <a:xfrm rot="10800000" flipV="1">
              <a:off x="8241878" y="5224851"/>
              <a:ext cx="1296887" cy="461665"/>
            </a:xfrm>
            <a:prstGeom prst="rect">
              <a:avLst/>
            </a:prstGeom>
            <a:noFill/>
            <a:ln>
              <a:noFill/>
            </a:ln>
          </p:spPr>
          <p:txBody>
            <a:bodyPr wrap="square" rtlCol="0">
              <a:spAutoFit/>
            </a:bodyPr>
            <a:lstStyle/>
            <a:p>
              <a:pPr algn="ctr"/>
              <a:r>
                <a:rPr lang="en-US" sz="2400" dirty="0">
                  <a:latin typeface="Arial" panose="020B0604020202020204" pitchFamily="34" charset="0"/>
                  <a:cs typeface="Arial" panose="020B0604020202020204" pitchFamily="34" charset="0"/>
                </a:rPr>
                <a:t>cervix</a:t>
              </a:r>
            </a:p>
          </p:txBody>
        </p:sp>
        <p:sp>
          <p:nvSpPr>
            <p:cNvPr id="16" name="Right Bracket 15">
              <a:extLst>
                <a:ext uri="{FF2B5EF4-FFF2-40B4-BE49-F238E27FC236}">
                  <a16:creationId xmlns:a16="http://schemas.microsoft.com/office/drawing/2014/main" id="{4F80AA55-6964-A9E1-84B9-E5EB2B25C6F6}"/>
                </a:ext>
              </a:extLst>
            </p:cNvPr>
            <p:cNvSpPr/>
            <p:nvPr/>
          </p:nvSpPr>
          <p:spPr>
            <a:xfrm>
              <a:off x="9247738" y="4461517"/>
              <a:ext cx="324521" cy="2071834"/>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ket 16">
              <a:extLst>
                <a:ext uri="{FF2B5EF4-FFF2-40B4-BE49-F238E27FC236}">
                  <a16:creationId xmlns:a16="http://schemas.microsoft.com/office/drawing/2014/main" id="{8DE0AB06-CA4A-11BE-E2BD-67FD26FE7171}"/>
                </a:ext>
              </a:extLst>
            </p:cNvPr>
            <p:cNvSpPr/>
            <p:nvPr/>
          </p:nvSpPr>
          <p:spPr>
            <a:xfrm flipH="1">
              <a:off x="8271409" y="4461518"/>
              <a:ext cx="324521" cy="2071834"/>
            </a:xfrm>
            <a:prstGeom prst="rightBracke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TextBox 17">
            <a:extLst>
              <a:ext uri="{FF2B5EF4-FFF2-40B4-BE49-F238E27FC236}">
                <a16:creationId xmlns:a16="http://schemas.microsoft.com/office/drawing/2014/main" id="{6FD59A4F-2548-88F0-4284-E2D76E3CDB4D}"/>
              </a:ext>
            </a:extLst>
          </p:cNvPr>
          <p:cNvSpPr txBox="1"/>
          <p:nvPr/>
        </p:nvSpPr>
        <p:spPr>
          <a:xfrm>
            <a:off x="6837388" y="2519190"/>
            <a:ext cx="1185542" cy="461665"/>
          </a:xfrm>
          <a:prstGeom prst="rect">
            <a:avLst/>
          </a:prstGeom>
          <a:noFill/>
          <a:ln>
            <a:noFill/>
          </a:ln>
        </p:spPr>
        <p:txBody>
          <a:bodyPr wrap="square" rtlCol="0">
            <a:spAutoFit/>
          </a:bodyPr>
          <a:lstStyle/>
          <a:p>
            <a:pPr algn="ctr"/>
            <a:r>
              <a:rPr lang="en-US" sz="2400" dirty="0">
                <a:latin typeface="Arial" panose="020B0604020202020204" pitchFamily="34" charset="0"/>
                <a:cs typeface="Arial" panose="020B0604020202020204" pitchFamily="34" charset="0"/>
              </a:rPr>
              <a:t>ovary</a:t>
            </a:r>
          </a:p>
        </p:txBody>
      </p:sp>
      <p:grpSp>
        <p:nvGrpSpPr>
          <p:cNvPr id="26" name="Group 25">
            <a:extLst>
              <a:ext uri="{FF2B5EF4-FFF2-40B4-BE49-F238E27FC236}">
                <a16:creationId xmlns:a16="http://schemas.microsoft.com/office/drawing/2014/main" id="{E214A9DD-1612-4FB6-767E-001D28B44694}"/>
              </a:ext>
            </a:extLst>
          </p:cNvPr>
          <p:cNvGrpSpPr/>
          <p:nvPr/>
        </p:nvGrpSpPr>
        <p:grpSpPr>
          <a:xfrm>
            <a:off x="8063579" y="3751317"/>
            <a:ext cx="1057008" cy="956710"/>
            <a:chOff x="7985643" y="3004371"/>
            <a:chExt cx="1057008" cy="1075480"/>
          </a:xfrm>
        </p:grpSpPr>
        <p:sp>
          <p:nvSpPr>
            <p:cNvPr id="7" name="TextBox 6">
              <a:extLst>
                <a:ext uri="{FF2B5EF4-FFF2-40B4-BE49-F238E27FC236}">
                  <a16:creationId xmlns:a16="http://schemas.microsoft.com/office/drawing/2014/main" id="{5C84B9AF-C586-7839-FF59-B56F456097A5}"/>
                </a:ext>
              </a:extLst>
            </p:cNvPr>
            <p:cNvSpPr txBox="1"/>
            <p:nvPr/>
          </p:nvSpPr>
          <p:spPr>
            <a:xfrm>
              <a:off x="7985643" y="3210876"/>
              <a:ext cx="1057008" cy="707886"/>
            </a:xfrm>
            <a:prstGeom prst="rect">
              <a:avLst/>
            </a:prstGeom>
            <a:noFill/>
            <a:ln>
              <a:noFill/>
            </a:ln>
          </p:spPr>
          <p:txBody>
            <a:bodyPr wrap="square" rtlCol="0">
              <a:spAutoFit/>
            </a:bodyPr>
            <a:lstStyle/>
            <a:p>
              <a:pPr algn="ctr"/>
              <a:r>
                <a:rPr lang="en-US" sz="2000" dirty="0">
                  <a:latin typeface="Arial" panose="020B0604020202020204" pitchFamily="34" charset="0"/>
                  <a:cs typeface="Arial" panose="020B0604020202020204" pitchFamily="34" charset="0"/>
                </a:rPr>
                <a:t>uterine body</a:t>
              </a:r>
            </a:p>
          </p:txBody>
        </p:sp>
        <p:sp>
          <p:nvSpPr>
            <p:cNvPr id="19" name="Oval 18">
              <a:extLst>
                <a:ext uri="{FF2B5EF4-FFF2-40B4-BE49-F238E27FC236}">
                  <a16:creationId xmlns:a16="http://schemas.microsoft.com/office/drawing/2014/main" id="{826F7FF7-088E-6683-88A8-7A74E246408A}"/>
                </a:ext>
              </a:extLst>
            </p:cNvPr>
            <p:cNvSpPr/>
            <p:nvPr/>
          </p:nvSpPr>
          <p:spPr>
            <a:xfrm>
              <a:off x="7985643" y="3004371"/>
              <a:ext cx="1001326" cy="107548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8" name="Title 7">
            <a:extLst>
              <a:ext uri="{FF2B5EF4-FFF2-40B4-BE49-F238E27FC236}">
                <a16:creationId xmlns:a16="http://schemas.microsoft.com/office/drawing/2014/main" id="{98960B3B-88EA-C19D-82C1-BC3110EB1E2A}"/>
              </a:ext>
            </a:extLst>
          </p:cNvPr>
          <p:cNvSpPr>
            <a:spLocks noGrp="1"/>
          </p:cNvSpPr>
          <p:nvPr>
            <p:ph type="title"/>
          </p:nvPr>
        </p:nvSpPr>
        <p:spPr>
          <a:xfrm>
            <a:off x="838200" y="144005"/>
            <a:ext cx="10515600" cy="1325563"/>
          </a:xfrm>
        </p:spPr>
        <p:txBody>
          <a:bodyPr/>
          <a:lstStyle/>
          <a:p>
            <a:r>
              <a:rPr lang="en-US" dirty="0"/>
              <a:t>Artificial Insemination – Site of Semen Deposition</a:t>
            </a:r>
          </a:p>
        </p:txBody>
      </p:sp>
      <p:sp>
        <p:nvSpPr>
          <p:cNvPr id="21" name="Oval 20">
            <a:extLst>
              <a:ext uri="{FF2B5EF4-FFF2-40B4-BE49-F238E27FC236}">
                <a16:creationId xmlns:a16="http://schemas.microsoft.com/office/drawing/2014/main" id="{6B03AECF-5382-AC21-9094-966B5609D10C}"/>
              </a:ext>
            </a:extLst>
          </p:cNvPr>
          <p:cNvSpPr/>
          <p:nvPr/>
        </p:nvSpPr>
        <p:spPr>
          <a:xfrm>
            <a:off x="7010150" y="2996782"/>
            <a:ext cx="943163" cy="95671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49128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heel(1)">
                                      <p:cBhvr>
                                        <p:cTn id="16" dur="2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20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heel(1)">
                                      <p:cBhvr>
                                        <p:cTn id="3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8"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6D5E04-0D8B-F881-DD53-918D72DF5042}"/>
              </a:ext>
            </a:extLst>
          </p:cNvPr>
          <p:cNvSpPr>
            <a:spLocks noGrp="1"/>
          </p:cNvSpPr>
          <p:nvPr>
            <p:ph idx="1"/>
          </p:nvPr>
        </p:nvSpPr>
        <p:spPr>
          <a:xfrm>
            <a:off x="838200" y="1825625"/>
            <a:ext cx="10515600" cy="931937"/>
          </a:xfrm>
        </p:spPr>
        <p:txBody>
          <a:bodyPr>
            <a:normAutofit/>
          </a:bodyPr>
          <a:lstStyle/>
          <a:p>
            <a:r>
              <a:rPr lang="en-US" dirty="0"/>
              <a:t>Cow ovulates ~ 28 hours AFTER the ONSET of estrus</a:t>
            </a:r>
          </a:p>
        </p:txBody>
      </p:sp>
      <p:sp>
        <p:nvSpPr>
          <p:cNvPr id="2" name="Title 1">
            <a:extLst>
              <a:ext uri="{FF2B5EF4-FFF2-40B4-BE49-F238E27FC236}">
                <a16:creationId xmlns:a16="http://schemas.microsoft.com/office/drawing/2014/main" id="{FF7EE5D7-9428-1078-4AB5-F1E54806BDC4}"/>
              </a:ext>
            </a:extLst>
          </p:cNvPr>
          <p:cNvSpPr>
            <a:spLocks noGrp="1"/>
          </p:cNvSpPr>
          <p:nvPr>
            <p:ph type="title"/>
          </p:nvPr>
        </p:nvSpPr>
        <p:spPr/>
        <p:txBody>
          <a:bodyPr/>
          <a:lstStyle/>
          <a:p>
            <a:r>
              <a:rPr lang="en-US" dirty="0"/>
              <a:t>Artificial Insemination – Biology </a:t>
            </a:r>
            <a:r>
              <a:rPr lang="en-US" sz="2800" dirty="0"/>
              <a:t>(Day of Estrous Cycle) </a:t>
            </a:r>
            <a:endParaRPr lang="en-US" dirty="0"/>
          </a:p>
        </p:txBody>
      </p:sp>
      <p:grpSp>
        <p:nvGrpSpPr>
          <p:cNvPr id="47" name="Group 46">
            <a:extLst>
              <a:ext uri="{FF2B5EF4-FFF2-40B4-BE49-F238E27FC236}">
                <a16:creationId xmlns:a16="http://schemas.microsoft.com/office/drawing/2014/main" id="{1000ED39-4382-C267-83F3-34D5555BE669}"/>
              </a:ext>
            </a:extLst>
          </p:cNvPr>
          <p:cNvGrpSpPr/>
          <p:nvPr/>
        </p:nvGrpSpPr>
        <p:grpSpPr>
          <a:xfrm>
            <a:off x="477984" y="2490519"/>
            <a:ext cx="10023345" cy="4035921"/>
            <a:chOff x="469953" y="2822079"/>
            <a:chExt cx="10023345" cy="4035921"/>
          </a:xfrm>
        </p:grpSpPr>
        <p:cxnSp>
          <p:nvCxnSpPr>
            <p:cNvPr id="34" name="Straight Connector 33">
              <a:extLst>
                <a:ext uri="{FF2B5EF4-FFF2-40B4-BE49-F238E27FC236}">
                  <a16:creationId xmlns:a16="http://schemas.microsoft.com/office/drawing/2014/main" id="{2C831115-FE98-538F-35B4-825ECB08BFE0}"/>
                </a:ext>
              </a:extLst>
            </p:cNvPr>
            <p:cNvCxnSpPr/>
            <p:nvPr/>
          </p:nvCxnSpPr>
          <p:spPr>
            <a:xfrm>
              <a:off x="477984" y="2995842"/>
              <a:ext cx="0" cy="32766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4DA6A0-4192-0D4B-D81C-16DB0F9747F5}"/>
                </a:ext>
              </a:extLst>
            </p:cNvPr>
            <p:cNvCxnSpPr>
              <a:cxnSpLocks/>
            </p:cNvCxnSpPr>
            <p:nvPr/>
          </p:nvCxnSpPr>
          <p:spPr>
            <a:xfrm>
              <a:off x="469953" y="6272443"/>
              <a:ext cx="10003087" cy="63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89919BB-FB2C-F062-8446-080CEB4F2AA7}"/>
                </a:ext>
              </a:extLst>
            </p:cNvPr>
            <p:cNvSpPr txBox="1"/>
            <p:nvPr/>
          </p:nvSpPr>
          <p:spPr>
            <a:xfrm>
              <a:off x="754833" y="6334780"/>
              <a:ext cx="896443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0       	</a:t>
              </a:r>
              <a:r>
                <a:rPr kumimoji="0" lang="en-US" sz="24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    	  </a:t>
              </a: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5                        10                      15	         21</a:t>
              </a:r>
            </a:p>
          </p:txBody>
        </p:sp>
        <p:sp>
          <p:nvSpPr>
            <p:cNvPr id="38" name="TextBox 37">
              <a:extLst>
                <a:ext uri="{FF2B5EF4-FFF2-40B4-BE49-F238E27FC236}">
                  <a16:creationId xmlns:a16="http://schemas.microsoft.com/office/drawing/2014/main" id="{B0515962-FB38-7443-B19A-5CEF80AE9643}"/>
                </a:ext>
              </a:extLst>
            </p:cNvPr>
            <p:cNvSpPr txBox="1"/>
            <p:nvPr/>
          </p:nvSpPr>
          <p:spPr>
            <a:xfrm>
              <a:off x="923473" y="3477125"/>
              <a:ext cx="4705097" cy="101566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Estrogen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size of preovulatory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follicle</a:t>
              </a:r>
              <a:endParaRPr kumimoji="0" lang="en-US" sz="2000" i="0" u="none" strike="noStrike" kern="1200" normalizeH="0" baseline="0" noProof="0" dirty="0">
                <a:ln w="0"/>
                <a:solidFill>
                  <a:srgbClr val="C00000"/>
                </a:solidFill>
                <a:effectLst>
                  <a:outerShdw blurRad="38100" dist="19050" dir="2700000" algn="tl" rotWithShape="0">
                    <a:schemeClr val="dk1">
                      <a:alpha val="40000"/>
                    </a:schemeClr>
                  </a:outerShdw>
                </a:effectLst>
                <a:uLnTx/>
                <a:uFillTx/>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C30F613A-B634-B45B-CFB2-62CF36A3AA32}"/>
                </a:ext>
              </a:extLst>
            </p:cNvPr>
            <p:cNvSpPr/>
            <p:nvPr/>
          </p:nvSpPr>
          <p:spPr>
            <a:xfrm>
              <a:off x="859106" y="5640871"/>
              <a:ext cx="609600" cy="61194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estrus</a:t>
              </a:r>
            </a:p>
          </p:txBody>
        </p:sp>
        <p:sp>
          <p:nvSpPr>
            <p:cNvPr id="40" name="Rectangle 39">
              <a:extLst>
                <a:ext uri="{FF2B5EF4-FFF2-40B4-BE49-F238E27FC236}">
                  <a16:creationId xmlns:a16="http://schemas.microsoft.com/office/drawing/2014/main" id="{91FF5F48-0DB3-701A-242D-9F85E66F2D08}"/>
                </a:ext>
              </a:extLst>
            </p:cNvPr>
            <p:cNvSpPr/>
            <p:nvPr/>
          </p:nvSpPr>
          <p:spPr>
            <a:xfrm>
              <a:off x="8979905" y="5551142"/>
              <a:ext cx="609600" cy="7114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estrus</a:t>
              </a:r>
            </a:p>
          </p:txBody>
        </p:sp>
        <p:cxnSp>
          <p:nvCxnSpPr>
            <p:cNvPr id="41" name="Straight Arrow Connector 40">
              <a:extLst>
                <a:ext uri="{FF2B5EF4-FFF2-40B4-BE49-F238E27FC236}">
                  <a16:creationId xmlns:a16="http://schemas.microsoft.com/office/drawing/2014/main" id="{314CA20B-0C35-4493-6258-D44CA8475FB5}"/>
                </a:ext>
              </a:extLst>
            </p:cNvPr>
            <p:cNvCxnSpPr>
              <a:cxnSpLocks/>
            </p:cNvCxnSpPr>
            <p:nvPr/>
          </p:nvCxnSpPr>
          <p:spPr>
            <a:xfrm>
              <a:off x="923473" y="3412608"/>
              <a:ext cx="805262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12A6107-C402-FE9F-CE2B-7CA835748150}"/>
                </a:ext>
              </a:extLst>
            </p:cNvPr>
            <p:cNvCxnSpPr>
              <a:cxnSpLocks/>
            </p:cNvCxnSpPr>
            <p:nvPr/>
          </p:nvCxnSpPr>
          <p:spPr>
            <a:xfrm>
              <a:off x="880941" y="2822079"/>
              <a:ext cx="0" cy="2938229"/>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891CCC1-372E-765F-5FE6-89C69F68E02A}"/>
                </a:ext>
              </a:extLst>
            </p:cNvPr>
            <p:cNvCxnSpPr>
              <a:cxnSpLocks/>
            </p:cNvCxnSpPr>
            <p:nvPr/>
          </p:nvCxnSpPr>
          <p:spPr>
            <a:xfrm>
              <a:off x="8979905" y="2856450"/>
              <a:ext cx="17454" cy="2903858"/>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Freeform 32">
              <a:extLst>
                <a:ext uri="{FF2B5EF4-FFF2-40B4-BE49-F238E27FC236}">
                  <a16:creationId xmlns:a16="http://schemas.microsoft.com/office/drawing/2014/main" id="{FADC2B7D-16C4-E39B-9B8E-A1377F46FAFD}"/>
                </a:ext>
              </a:extLst>
            </p:cNvPr>
            <p:cNvSpPr/>
            <p:nvPr/>
          </p:nvSpPr>
          <p:spPr>
            <a:xfrm>
              <a:off x="488061" y="4536089"/>
              <a:ext cx="9824484" cy="1671838"/>
            </a:xfrm>
            <a:custGeom>
              <a:avLst/>
              <a:gdLst>
                <a:gd name="connsiteX0" fmla="*/ 0 w 9824484"/>
                <a:gd name="connsiteY0" fmla="*/ 1618325 h 1671838"/>
                <a:gd name="connsiteX1" fmla="*/ 170121 w 9824484"/>
                <a:gd name="connsiteY1" fmla="*/ 1511999 h 1671838"/>
                <a:gd name="connsiteX2" fmla="*/ 350874 w 9824484"/>
                <a:gd name="connsiteY2" fmla="*/ 1076064 h 1671838"/>
                <a:gd name="connsiteX3" fmla="*/ 414670 w 9824484"/>
                <a:gd name="connsiteY3" fmla="*/ 236092 h 1671838"/>
                <a:gd name="connsiteX4" fmla="*/ 648586 w 9824484"/>
                <a:gd name="connsiteY4" fmla="*/ 2176 h 1671838"/>
                <a:gd name="connsiteX5" fmla="*/ 988828 w 9824484"/>
                <a:gd name="connsiteY5" fmla="*/ 161664 h 1671838"/>
                <a:gd name="connsiteX6" fmla="*/ 1095153 w 9824484"/>
                <a:gd name="connsiteY6" fmla="*/ 799618 h 1671838"/>
                <a:gd name="connsiteX7" fmla="*/ 1190846 w 9824484"/>
                <a:gd name="connsiteY7" fmla="*/ 1543897 h 1671838"/>
                <a:gd name="connsiteX8" fmla="*/ 1850065 w 9824484"/>
                <a:gd name="connsiteY8" fmla="*/ 1607692 h 1671838"/>
                <a:gd name="connsiteX9" fmla="*/ 2456121 w 9824484"/>
                <a:gd name="connsiteY9" fmla="*/ 1565162 h 1671838"/>
                <a:gd name="connsiteX10" fmla="*/ 2987749 w 9824484"/>
                <a:gd name="connsiteY10" fmla="*/ 1671488 h 1671838"/>
                <a:gd name="connsiteX11" fmla="*/ 3721395 w 9824484"/>
                <a:gd name="connsiteY11" fmla="*/ 1522632 h 1671838"/>
                <a:gd name="connsiteX12" fmla="*/ 4455042 w 9824484"/>
                <a:gd name="connsiteY12" fmla="*/ 1607692 h 1671838"/>
                <a:gd name="connsiteX13" fmla="*/ 5465135 w 9824484"/>
                <a:gd name="connsiteY13" fmla="*/ 1511999 h 1671838"/>
                <a:gd name="connsiteX14" fmla="*/ 6156251 w 9824484"/>
                <a:gd name="connsiteY14" fmla="*/ 1522632 h 1671838"/>
                <a:gd name="connsiteX15" fmla="*/ 6751674 w 9824484"/>
                <a:gd name="connsiteY15" fmla="*/ 1639590 h 1671838"/>
                <a:gd name="connsiteX16" fmla="*/ 7272670 w 9824484"/>
                <a:gd name="connsiteY16" fmla="*/ 1554530 h 1671838"/>
                <a:gd name="connsiteX17" fmla="*/ 7719237 w 9824484"/>
                <a:gd name="connsiteY17" fmla="*/ 1575795 h 1671838"/>
                <a:gd name="connsiteX18" fmla="*/ 8197702 w 9824484"/>
                <a:gd name="connsiteY18" fmla="*/ 1575795 h 1671838"/>
                <a:gd name="connsiteX19" fmla="*/ 8357190 w 9824484"/>
                <a:gd name="connsiteY19" fmla="*/ 1320613 h 1671838"/>
                <a:gd name="connsiteX20" fmla="*/ 8474149 w 9824484"/>
                <a:gd name="connsiteY20" fmla="*/ 225460 h 1671838"/>
                <a:gd name="connsiteX21" fmla="*/ 8825023 w 9824484"/>
                <a:gd name="connsiteY21" fmla="*/ 172297 h 1671838"/>
                <a:gd name="connsiteX22" fmla="*/ 9101470 w 9824484"/>
                <a:gd name="connsiteY22" fmla="*/ 406213 h 1671838"/>
                <a:gd name="connsiteX23" fmla="*/ 9175897 w 9824484"/>
                <a:gd name="connsiteY23" fmla="*/ 1235553 h 1671838"/>
                <a:gd name="connsiteX24" fmla="*/ 9356651 w 9824484"/>
                <a:gd name="connsiteY24" fmla="*/ 1522632 h 1671838"/>
                <a:gd name="connsiteX25" fmla="*/ 9824484 w 9824484"/>
                <a:gd name="connsiteY25" fmla="*/ 1618325 h 1671838"/>
                <a:gd name="connsiteX26" fmla="*/ 9824484 w 9824484"/>
                <a:gd name="connsiteY26" fmla="*/ 1618325 h 16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24484" h="1671838">
                  <a:moveTo>
                    <a:pt x="0" y="1618325"/>
                  </a:moveTo>
                  <a:cubicBezTo>
                    <a:pt x="55821" y="1610350"/>
                    <a:pt x="111642" y="1602376"/>
                    <a:pt x="170121" y="1511999"/>
                  </a:cubicBezTo>
                  <a:cubicBezTo>
                    <a:pt x="228600" y="1421622"/>
                    <a:pt x="310116" y="1288715"/>
                    <a:pt x="350874" y="1076064"/>
                  </a:cubicBezTo>
                  <a:cubicBezTo>
                    <a:pt x="391632" y="863413"/>
                    <a:pt x="365051" y="415073"/>
                    <a:pt x="414670" y="236092"/>
                  </a:cubicBezTo>
                  <a:cubicBezTo>
                    <a:pt x="464289" y="57111"/>
                    <a:pt x="552893" y="14581"/>
                    <a:pt x="648586" y="2176"/>
                  </a:cubicBezTo>
                  <a:cubicBezTo>
                    <a:pt x="744279" y="-10229"/>
                    <a:pt x="914400" y="28757"/>
                    <a:pt x="988828" y="161664"/>
                  </a:cubicBezTo>
                  <a:cubicBezTo>
                    <a:pt x="1063256" y="294571"/>
                    <a:pt x="1061483" y="569246"/>
                    <a:pt x="1095153" y="799618"/>
                  </a:cubicBezTo>
                  <a:cubicBezTo>
                    <a:pt x="1128823" y="1029990"/>
                    <a:pt x="1065027" y="1409218"/>
                    <a:pt x="1190846" y="1543897"/>
                  </a:cubicBezTo>
                  <a:cubicBezTo>
                    <a:pt x="1316665" y="1678576"/>
                    <a:pt x="1639186" y="1604148"/>
                    <a:pt x="1850065" y="1607692"/>
                  </a:cubicBezTo>
                  <a:cubicBezTo>
                    <a:pt x="2060944" y="1611236"/>
                    <a:pt x="2266507" y="1554529"/>
                    <a:pt x="2456121" y="1565162"/>
                  </a:cubicBezTo>
                  <a:cubicBezTo>
                    <a:pt x="2645735" y="1575795"/>
                    <a:pt x="2776870" y="1678576"/>
                    <a:pt x="2987749" y="1671488"/>
                  </a:cubicBezTo>
                  <a:cubicBezTo>
                    <a:pt x="3198628" y="1664400"/>
                    <a:pt x="3476846" y="1533265"/>
                    <a:pt x="3721395" y="1522632"/>
                  </a:cubicBezTo>
                  <a:cubicBezTo>
                    <a:pt x="3965944" y="1511999"/>
                    <a:pt x="4164419" y="1609464"/>
                    <a:pt x="4455042" y="1607692"/>
                  </a:cubicBezTo>
                  <a:cubicBezTo>
                    <a:pt x="4745665" y="1605920"/>
                    <a:pt x="5181600" y="1526176"/>
                    <a:pt x="5465135" y="1511999"/>
                  </a:cubicBezTo>
                  <a:cubicBezTo>
                    <a:pt x="5748670" y="1497822"/>
                    <a:pt x="5941828" y="1501367"/>
                    <a:pt x="6156251" y="1522632"/>
                  </a:cubicBezTo>
                  <a:cubicBezTo>
                    <a:pt x="6370674" y="1543897"/>
                    <a:pt x="6565604" y="1634274"/>
                    <a:pt x="6751674" y="1639590"/>
                  </a:cubicBezTo>
                  <a:cubicBezTo>
                    <a:pt x="6937744" y="1644906"/>
                    <a:pt x="7111410" y="1565162"/>
                    <a:pt x="7272670" y="1554530"/>
                  </a:cubicBezTo>
                  <a:cubicBezTo>
                    <a:pt x="7433930" y="1543898"/>
                    <a:pt x="7565065" y="1572251"/>
                    <a:pt x="7719237" y="1575795"/>
                  </a:cubicBezTo>
                  <a:cubicBezTo>
                    <a:pt x="7873409" y="1579339"/>
                    <a:pt x="8091377" y="1618325"/>
                    <a:pt x="8197702" y="1575795"/>
                  </a:cubicBezTo>
                  <a:cubicBezTo>
                    <a:pt x="8304028" y="1533265"/>
                    <a:pt x="8311116" y="1545669"/>
                    <a:pt x="8357190" y="1320613"/>
                  </a:cubicBezTo>
                  <a:cubicBezTo>
                    <a:pt x="8403265" y="1095557"/>
                    <a:pt x="8396177" y="416846"/>
                    <a:pt x="8474149" y="225460"/>
                  </a:cubicBezTo>
                  <a:cubicBezTo>
                    <a:pt x="8552121" y="34074"/>
                    <a:pt x="8720469" y="142171"/>
                    <a:pt x="8825023" y="172297"/>
                  </a:cubicBezTo>
                  <a:cubicBezTo>
                    <a:pt x="8929577" y="202423"/>
                    <a:pt x="9042991" y="229004"/>
                    <a:pt x="9101470" y="406213"/>
                  </a:cubicBezTo>
                  <a:cubicBezTo>
                    <a:pt x="9159949" y="583422"/>
                    <a:pt x="9133367" y="1049483"/>
                    <a:pt x="9175897" y="1235553"/>
                  </a:cubicBezTo>
                  <a:cubicBezTo>
                    <a:pt x="9218427" y="1421623"/>
                    <a:pt x="9248553" y="1458837"/>
                    <a:pt x="9356651" y="1522632"/>
                  </a:cubicBezTo>
                  <a:cubicBezTo>
                    <a:pt x="9464749" y="1586427"/>
                    <a:pt x="9824484" y="1618325"/>
                    <a:pt x="9824484" y="1618325"/>
                  </a:cubicBezTo>
                  <a:lnTo>
                    <a:pt x="9824484" y="1618325"/>
                  </a:lnTo>
                </a:path>
              </a:pathLst>
            </a:cu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33">
              <a:extLst>
                <a:ext uri="{FF2B5EF4-FFF2-40B4-BE49-F238E27FC236}">
                  <a16:creationId xmlns:a16="http://schemas.microsoft.com/office/drawing/2014/main" id="{2FA50106-458B-7B6E-92F8-11542048C775}"/>
                </a:ext>
              </a:extLst>
            </p:cNvPr>
            <p:cNvSpPr/>
            <p:nvPr/>
          </p:nvSpPr>
          <p:spPr>
            <a:xfrm>
              <a:off x="519958" y="4588379"/>
              <a:ext cx="9973340" cy="1662170"/>
            </a:xfrm>
            <a:custGeom>
              <a:avLst/>
              <a:gdLst>
                <a:gd name="connsiteX0" fmla="*/ 0 w 9973340"/>
                <a:gd name="connsiteY0" fmla="*/ 218998 h 1325226"/>
                <a:gd name="connsiteX1" fmla="*/ 127591 w 9973340"/>
                <a:gd name="connsiteY1" fmla="*/ 644300 h 1325226"/>
                <a:gd name="connsiteX2" fmla="*/ 265814 w 9973340"/>
                <a:gd name="connsiteY2" fmla="*/ 1122765 h 1325226"/>
                <a:gd name="connsiteX3" fmla="*/ 520996 w 9973340"/>
                <a:gd name="connsiteY3" fmla="*/ 1250356 h 1325226"/>
                <a:gd name="connsiteX4" fmla="*/ 850605 w 9973340"/>
                <a:gd name="connsiteY4" fmla="*/ 1324784 h 1325226"/>
                <a:gd name="connsiteX5" fmla="*/ 1254642 w 9973340"/>
                <a:gd name="connsiteY5" fmla="*/ 1271621 h 1325226"/>
                <a:gd name="connsiteX6" fmla="*/ 1648047 w 9973340"/>
                <a:gd name="connsiteY6" fmla="*/ 1090868 h 1325226"/>
                <a:gd name="connsiteX7" fmla="*/ 2243470 w 9973340"/>
                <a:gd name="connsiteY7" fmla="*/ 516710 h 1325226"/>
                <a:gd name="connsiteX8" fmla="*/ 2668773 w 9973340"/>
                <a:gd name="connsiteY8" fmla="*/ 261528 h 1325226"/>
                <a:gd name="connsiteX9" fmla="*/ 3700131 w 9973340"/>
                <a:gd name="connsiteY9" fmla="*/ 187100 h 1325226"/>
                <a:gd name="connsiteX10" fmla="*/ 5114261 w 9973340"/>
                <a:gd name="connsiteY10" fmla="*/ 144570 h 1325226"/>
                <a:gd name="connsiteX11" fmla="*/ 5986131 w 9973340"/>
                <a:gd name="connsiteY11" fmla="*/ 70142 h 1325226"/>
                <a:gd name="connsiteX12" fmla="*/ 6453963 w 9973340"/>
                <a:gd name="connsiteY12" fmla="*/ 27612 h 1325226"/>
                <a:gd name="connsiteX13" fmla="*/ 6879266 w 9973340"/>
                <a:gd name="connsiteY13" fmla="*/ 516710 h 1325226"/>
                <a:gd name="connsiteX14" fmla="*/ 7272670 w 9973340"/>
                <a:gd name="connsiteY14" fmla="*/ 1005807 h 1325226"/>
                <a:gd name="connsiteX15" fmla="*/ 7963787 w 9973340"/>
                <a:gd name="connsiteY15" fmla="*/ 1218458 h 1325226"/>
                <a:gd name="connsiteX16" fmla="*/ 8697433 w 9973340"/>
                <a:gd name="connsiteY16" fmla="*/ 1282254 h 1325226"/>
                <a:gd name="connsiteX17" fmla="*/ 9303489 w 9973340"/>
                <a:gd name="connsiteY17" fmla="*/ 1271621 h 1325226"/>
                <a:gd name="connsiteX18" fmla="*/ 9537405 w 9973340"/>
                <a:gd name="connsiteY18" fmla="*/ 1207826 h 1325226"/>
                <a:gd name="connsiteX19" fmla="*/ 9973340 w 9973340"/>
                <a:gd name="connsiteY19" fmla="*/ 676198 h 1325226"/>
                <a:gd name="connsiteX20" fmla="*/ 9973340 w 9973340"/>
                <a:gd name="connsiteY20" fmla="*/ 676198 h 13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3340" h="1325226">
                  <a:moveTo>
                    <a:pt x="0" y="218998"/>
                  </a:moveTo>
                  <a:cubicBezTo>
                    <a:pt x="41644" y="356335"/>
                    <a:pt x="83289" y="493672"/>
                    <a:pt x="127591" y="644300"/>
                  </a:cubicBezTo>
                  <a:cubicBezTo>
                    <a:pt x="171893" y="794928"/>
                    <a:pt x="200247" y="1021756"/>
                    <a:pt x="265814" y="1122765"/>
                  </a:cubicBezTo>
                  <a:cubicBezTo>
                    <a:pt x="331382" y="1223774"/>
                    <a:pt x="423531" y="1216686"/>
                    <a:pt x="520996" y="1250356"/>
                  </a:cubicBezTo>
                  <a:cubicBezTo>
                    <a:pt x="618461" y="1284026"/>
                    <a:pt x="728331" y="1321240"/>
                    <a:pt x="850605" y="1324784"/>
                  </a:cubicBezTo>
                  <a:cubicBezTo>
                    <a:pt x="972879" y="1328328"/>
                    <a:pt x="1121735" y="1310607"/>
                    <a:pt x="1254642" y="1271621"/>
                  </a:cubicBezTo>
                  <a:cubicBezTo>
                    <a:pt x="1387549" y="1232635"/>
                    <a:pt x="1483242" y="1216687"/>
                    <a:pt x="1648047" y="1090868"/>
                  </a:cubicBezTo>
                  <a:cubicBezTo>
                    <a:pt x="1812852" y="965049"/>
                    <a:pt x="2073349" y="654933"/>
                    <a:pt x="2243470" y="516710"/>
                  </a:cubicBezTo>
                  <a:cubicBezTo>
                    <a:pt x="2413591" y="378487"/>
                    <a:pt x="2425996" y="316463"/>
                    <a:pt x="2668773" y="261528"/>
                  </a:cubicBezTo>
                  <a:cubicBezTo>
                    <a:pt x="2911550" y="206593"/>
                    <a:pt x="3292550" y="206593"/>
                    <a:pt x="3700131" y="187100"/>
                  </a:cubicBezTo>
                  <a:cubicBezTo>
                    <a:pt x="4107712" y="167607"/>
                    <a:pt x="4733261" y="164063"/>
                    <a:pt x="5114261" y="144570"/>
                  </a:cubicBezTo>
                  <a:cubicBezTo>
                    <a:pt x="5495261" y="125077"/>
                    <a:pt x="5986131" y="70142"/>
                    <a:pt x="5986131" y="70142"/>
                  </a:cubicBezTo>
                  <a:cubicBezTo>
                    <a:pt x="6209415" y="50649"/>
                    <a:pt x="6305107" y="-46816"/>
                    <a:pt x="6453963" y="27612"/>
                  </a:cubicBezTo>
                  <a:cubicBezTo>
                    <a:pt x="6602819" y="102040"/>
                    <a:pt x="6742815" y="353678"/>
                    <a:pt x="6879266" y="516710"/>
                  </a:cubicBezTo>
                  <a:cubicBezTo>
                    <a:pt x="7015717" y="679742"/>
                    <a:pt x="7091917" y="888849"/>
                    <a:pt x="7272670" y="1005807"/>
                  </a:cubicBezTo>
                  <a:cubicBezTo>
                    <a:pt x="7453424" y="1122765"/>
                    <a:pt x="7726327" y="1172384"/>
                    <a:pt x="7963787" y="1218458"/>
                  </a:cubicBezTo>
                  <a:cubicBezTo>
                    <a:pt x="8201247" y="1264532"/>
                    <a:pt x="8474149" y="1273394"/>
                    <a:pt x="8697433" y="1282254"/>
                  </a:cubicBezTo>
                  <a:cubicBezTo>
                    <a:pt x="8920717" y="1291115"/>
                    <a:pt x="9163494" y="1284026"/>
                    <a:pt x="9303489" y="1271621"/>
                  </a:cubicBezTo>
                  <a:cubicBezTo>
                    <a:pt x="9443484" y="1259216"/>
                    <a:pt x="9425763" y="1307063"/>
                    <a:pt x="9537405" y="1207826"/>
                  </a:cubicBezTo>
                  <a:cubicBezTo>
                    <a:pt x="9649047" y="1108589"/>
                    <a:pt x="9973340" y="676198"/>
                    <a:pt x="9973340" y="676198"/>
                  </a:cubicBezTo>
                  <a:lnTo>
                    <a:pt x="9973340" y="676198"/>
                  </a:lnTo>
                </a:path>
              </a:pathLst>
            </a:custGeom>
            <a:ln w="38100">
              <a:solidFill>
                <a:srgbClr val="0070C0"/>
              </a:solidFill>
            </a:ln>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normalizeH="0" baseline="0" noProof="0">
                <a:ln w="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A9AC7D5E-9529-0C6C-A7D3-8DB6E7F69B24}"/>
                </a:ext>
              </a:extLst>
            </p:cNvPr>
            <p:cNvSpPr txBox="1"/>
            <p:nvPr/>
          </p:nvSpPr>
          <p:spPr>
            <a:xfrm>
              <a:off x="4493791" y="3916560"/>
              <a:ext cx="4705097"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Progesterone level,</a:t>
              </a:r>
              <a:br>
                <a:rPr kumimoji="0" lang="en-US" sz="20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br>
              <a:r>
                <a:rPr kumimoji="0" lang="en-US" sz="20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size of corpus luteum</a:t>
              </a:r>
              <a:endParaRPr kumimoji="0" lang="en-US" sz="2000" i="0" u="none" strike="noStrike" kern="1200" normalizeH="0" baseline="0" noProof="0" dirty="0">
                <a:ln w="0"/>
                <a:solidFill>
                  <a:srgbClr val="0070C0"/>
                </a:solidFill>
                <a:effectLst>
                  <a:outerShdw blurRad="38100" dist="19050" dir="2700000" algn="tl" rotWithShape="0">
                    <a:schemeClr val="dk1">
                      <a:alpha val="40000"/>
                    </a:scheme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0464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2C2BE-C955-C0EB-7470-C81F8BEFD6A0}"/>
              </a:ext>
            </a:extLst>
          </p:cNvPr>
          <p:cNvSpPr>
            <a:spLocks noGrp="1"/>
          </p:cNvSpPr>
          <p:nvPr>
            <p:ph type="title"/>
          </p:nvPr>
        </p:nvSpPr>
        <p:spPr/>
        <p:txBody>
          <a:bodyPr/>
          <a:lstStyle/>
          <a:p>
            <a:r>
              <a:rPr lang="en-US" dirty="0"/>
              <a:t>Artificial Insemination – Biology (Behavioral Signs) </a:t>
            </a:r>
          </a:p>
        </p:txBody>
      </p:sp>
      <p:sp>
        <p:nvSpPr>
          <p:cNvPr id="3" name="Content Placeholder 2">
            <a:extLst>
              <a:ext uri="{FF2B5EF4-FFF2-40B4-BE49-F238E27FC236}">
                <a16:creationId xmlns:a16="http://schemas.microsoft.com/office/drawing/2014/main" id="{D342361B-BA49-792F-D52B-F9C8F5DDE30F}"/>
              </a:ext>
            </a:extLst>
          </p:cNvPr>
          <p:cNvSpPr>
            <a:spLocks noGrp="1"/>
          </p:cNvSpPr>
          <p:nvPr>
            <p:ph idx="1"/>
          </p:nvPr>
        </p:nvSpPr>
        <p:spPr/>
        <p:txBody>
          <a:bodyPr/>
          <a:lstStyle/>
          <a:p>
            <a:r>
              <a:rPr lang="en-US" dirty="0"/>
              <a:t>Behavioral signs of estrus</a:t>
            </a:r>
          </a:p>
          <a:p>
            <a:pPr lvl="1"/>
            <a:r>
              <a:rPr lang="en-US" dirty="0"/>
              <a:t>Stands when mounted</a:t>
            </a:r>
          </a:p>
          <a:p>
            <a:pPr lvl="1"/>
            <a:r>
              <a:rPr lang="en-US" dirty="0"/>
              <a:t>Clear mucus discharge</a:t>
            </a:r>
          </a:p>
          <a:p>
            <a:pPr lvl="1"/>
            <a:r>
              <a:rPr lang="en-US" dirty="0"/>
              <a:t>Nervous, “seek” the bull</a:t>
            </a:r>
          </a:p>
          <a:p>
            <a:r>
              <a:rPr lang="en-US" dirty="0"/>
              <a:t>May use markers</a:t>
            </a:r>
          </a:p>
        </p:txBody>
      </p:sp>
      <p:pic>
        <p:nvPicPr>
          <p:cNvPr id="4" name="Picture 4">
            <a:extLst>
              <a:ext uri="{FF2B5EF4-FFF2-40B4-BE49-F238E27FC236}">
                <a16:creationId xmlns:a16="http://schemas.microsoft.com/office/drawing/2014/main" id="{395443A6-453D-5E5E-C5BC-E18921C8A73D}"/>
              </a:ext>
            </a:extLst>
          </p:cNvPr>
          <p:cNvPicPr>
            <a:picLocks noChangeArrowheads="1"/>
          </p:cNvPicPr>
          <p:nvPr/>
        </p:nvPicPr>
        <p:blipFill rotWithShape="1">
          <a:blip r:embed="rId3" cstate="print"/>
          <a:srcRect l="2189" r="7298"/>
          <a:stretch/>
        </p:blipFill>
        <p:spPr bwMode="auto">
          <a:xfrm>
            <a:off x="5561473" y="1924582"/>
            <a:ext cx="2976036" cy="1893435"/>
          </a:xfrm>
          <a:prstGeom prst="rect">
            <a:avLst/>
          </a:prstGeom>
          <a:noFill/>
          <a:ln w="9525">
            <a:noFill/>
            <a:miter lim="800000"/>
            <a:headEnd/>
            <a:tailEnd/>
          </a:ln>
          <a:effectLst/>
        </p:spPr>
      </p:pic>
      <p:pic>
        <p:nvPicPr>
          <p:cNvPr id="5" name="Picture 4" descr="A dog looking at the camera&#10;&#10;Description automatically generated">
            <a:extLst>
              <a:ext uri="{FF2B5EF4-FFF2-40B4-BE49-F238E27FC236}">
                <a16:creationId xmlns:a16="http://schemas.microsoft.com/office/drawing/2014/main" id="{A358B385-BF01-C1E4-D0FA-35E62E8294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51" b="34673"/>
          <a:stretch/>
        </p:blipFill>
        <p:spPr>
          <a:xfrm>
            <a:off x="8710342" y="1924582"/>
            <a:ext cx="2976036" cy="1894269"/>
          </a:xfrm>
          <a:prstGeom prst="rect">
            <a:avLst/>
          </a:prstGeom>
        </p:spPr>
      </p:pic>
      <p:pic>
        <p:nvPicPr>
          <p:cNvPr id="6" name="Picture 5" descr="A picture containing cat, orange, photo, sitting&#10;&#10;Description automatically generated">
            <a:extLst>
              <a:ext uri="{FF2B5EF4-FFF2-40B4-BE49-F238E27FC236}">
                <a16:creationId xmlns:a16="http://schemas.microsoft.com/office/drawing/2014/main" id="{93BE7742-55C8-CABD-E631-166B09DC7453}"/>
              </a:ext>
            </a:extLst>
          </p:cNvPr>
          <p:cNvPicPr>
            <a:picLocks noChangeAspect="1"/>
          </p:cNvPicPr>
          <p:nvPr/>
        </p:nvPicPr>
        <p:blipFill rotWithShape="1">
          <a:blip r:embed="rId5">
            <a:extLst>
              <a:ext uri="{28A0092B-C50C-407E-A947-70E740481C1C}">
                <a14:useLocalDpi xmlns:a14="http://schemas.microsoft.com/office/drawing/2010/main" val="0"/>
              </a:ext>
            </a:extLst>
          </a:blip>
          <a:srcRect l="8637" t="5725" r="6818" b="4879"/>
          <a:stretch/>
        </p:blipFill>
        <p:spPr>
          <a:xfrm>
            <a:off x="8641855" y="4170443"/>
            <a:ext cx="1731698" cy="1815511"/>
          </a:xfrm>
          <a:prstGeom prst="rect">
            <a:avLst/>
          </a:prstGeom>
        </p:spPr>
      </p:pic>
      <p:grpSp>
        <p:nvGrpSpPr>
          <p:cNvPr id="7" name="Group 6">
            <a:extLst>
              <a:ext uri="{FF2B5EF4-FFF2-40B4-BE49-F238E27FC236}">
                <a16:creationId xmlns:a16="http://schemas.microsoft.com/office/drawing/2014/main" id="{9F69D625-8A27-A321-3AE7-CE54DC28632A}"/>
              </a:ext>
            </a:extLst>
          </p:cNvPr>
          <p:cNvGrpSpPr/>
          <p:nvPr/>
        </p:nvGrpSpPr>
        <p:grpSpPr>
          <a:xfrm>
            <a:off x="5247464" y="4170442"/>
            <a:ext cx="3290045" cy="1815512"/>
            <a:chOff x="5784400" y="3490118"/>
            <a:chExt cx="4053839" cy="2593184"/>
          </a:xfrm>
        </p:grpSpPr>
        <p:pic>
          <p:nvPicPr>
            <p:cNvPr id="8" name="Picture 7" descr="A close up of a piece of paper&#10;&#10;Description automatically generated">
              <a:extLst>
                <a:ext uri="{FF2B5EF4-FFF2-40B4-BE49-F238E27FC236}">
                  <a16:creationId xmlns:a16="http://schemas.microsoft.com/office/drawing/2014/main" id="{A68C20D8-7BEE-F2D5-10D3-10667127F1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173992" y="4100526"/>
              <a:ext cx="2593184" cy="1372367"/>
            </a:xfrm>
            <a:prstGeom prst="rect">
              <a:avLst/>
            </a:prstGeom>
          </p:spPr>
        </p:pic>
        <p:pic>
          <p:nvPicPr>
            <p:cNvPr id="9" name="Picture 8" descr="A close up&#10;&#10;Description automatically generated">
              <a:extLst>
                <a:ext uri="{FF2B5EF4-FFF2-40B4-BE49-F238E27FC236}">
                  <a16:creationId xmlns:a16="http://schemas.microsoft.com/office/drawing/2014/main" id="{C67B1A75-C6DB-2699-3D6C-701D90D473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5057" y="3490118"/>
              <a:ext cx="2593182" cy="2593182"/>
            </a:xfrm>
            <a:prstGeom prst="rect">
              <a:avLst/>
            </a:prstGeom>
          </p:spPr>
        </p:pic>
      </p:grpSp>
      <p:pic>
        <p:nvPicPr>
          <p:cNvPr id="10" name="Picture 9" descr="A picture containing drawing, clock&#10;&#10;Description automatically generated">
            <a:extLst>
              <a:ext uri="{FF2B5EF4-FFF2-40B4-BE49-F238E27FC236}">
                <a16:creationId xmlns:a16="http://schemas.microsoft.com/office/drawing/2014/main" id="{2BDDD669-ED40-1149-E78F-0D3A5388B0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422" y="4170441"/>
            <a:ext cx="4314894" cy="1815512"/>
          </a:xfrm>
          <a:prstGeom prst="rect">
            <a:avLst/>
          </a:prstGeom>
        </p:spPr>
      </p:pic>
    </p:spTree>
    <p:extLst>
      <p:ext uri="{BB962C8B-B14F-4D97-AF65-F5344CB8AC3E}">
        <p14:creationId xmlns:p14="http://schemas.microsoft.com/office/powerpoint/2010/main" val="174154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EE5D7-9428-1078-4AB5-F1E54806BDC4}"/>
              </a:ext>
            </a:extLst>
          </p:cNvPr>
          <p:cNvSpPr>
            <a:spLocks noGrp="1"/>
          </p:cNvSpPr>
          <p:nvPr>
            <p:ph type="title"/>
          </p:nvPr>
        </p:nvSpPr>
        <p:spPr/>
        <p:txBody>
          <a:bodyPr/>
          <a:lstStyle/>
          <a:p>
            <a:r>
              <a:rPr lang="en-US" dirty="0"/>
              <a:t>Artificial Insemination – Biology (Hormone Profile) </a:t>
            </a:r>
          </a:p>
        </p:txBody>
      </p:sp>
      <p:grpSp>
        <p:nvGrpSpPr>
          <p:cNvPr id="3" name="Group 2">
            <a:extLst>
              <a:ext uri="{FF2B5EF4-FFF2-40B4-BE49-F238E27FC236}">
                <a16:creationId xmlns:a16="http://schemas.microsoft.com/office/drawing/2014/main" id="{C09F8158-BA8A-4363-4219-55FA0377E7CE}"/>
              </a:ext>
            </a:extLst>
          </p:cNvPr>
          <p:cNvGrpSpPr/>
          <p:nvPr/>
        </p:nvGrpSpPr>
        <p:grpSpPr>
          <a:xfrm>
            <a:off x="777709" y="1743358"/>
            <a:ext cx="10588065" cy="4571945"/>
            <a:chOff x="777709" y="1743358"/>
            <a:chExt cx="10588065" cy="4571945"/>
          </a:xfrm>
        </p:grpSpPr>
        <p:cxnSp>
          <p:nvCxnSpPr>
            <p:cNvPr id="24" name="Straight Connector 23">
              <a:extLst>
                <a:ext uri="{FF2B5EF4-FFF2-40B4-BE49-F238E27FC236}">
                  <a16:creationId xmlns:a16="http://schemas.microsoft.com/office/drawing/2014/main" id="{797B8015-3445-3FDD-26DC-E805F26117B9}"/>
                </a:ext>
              </a:extLst>
            </p:cNvPr>
            <p:cNvCxnSpPr/>
            <p:nvPr/>
          </p:nvCxnSpPr>
          <p:spPr>
            <a:xfrm>
              <a:off x="1350460" y="1979738"/>
              <a:ext cx="0" cy="32766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D0B0888-FD30-EA9B-7412-34DC99362AB3}"/>
                </a:ext>
              </a:extLst>
            </p:cNvPr>
            <p:cNvCxnSpPr>
              <a:cxnSpLocks/>
            </p:cNvCxnSpPr>
            <p:nvPr/>
          </p:nvCxnSpPr>
          <p:spPr>
            <a:xfrm>
              <a:off x="1342429" y="5256339"/>
              <a:ext cx="10003087" cy="63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E6B203B-0311-5EB5-3A08-DA00C3A49D9E}"/>
                </a:ext>
              </a:extLst>
            </p:cNvPr>
            <p:cNvSpPr txBox="1"/>
            <p:nvPr/>
          </p:nvSpPr>
          <p:spPr>
            <a:xfrm>
              <a:off x="4319286" y="5792083"/>
              <a:ext cx="314756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days of estrous cycle</a:t>
              </a:r>
            </a:p>
          </p:txBody>
        </p:sp>
        <p:sp>
          <p:nvSpPr>
            <p:cNvPr id="27" name="TextBox 26">
              <a:extLst>
                <a:ext uri="{FF2B5EF4-FFF2-40B4-BE49-F238E27FC236}">
                  <a16:creationId xmlns:a16="http://schemas.microsoft.com/office/drawing/2014/main" id="{A2550A25-18B1-2C2A-C7AB-43F35D90F604}"/>
                </a:ext>
              </a:extLst>
            </p:cNvPr>
            <p:cNvSpPr txBox="1"/>
            <p:nvPr/>
          </p:nvSpPr>
          <p:spPr>
            <a:xfrm>
              <a:off x="1627309" y="5318676"/>
              <a:ext cx="896443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0       	</a:t>
              </a:r>
              <a:r>
                <a:rPr kumimoji="0" lang="en-US" sz="24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    	  </a:t>
              </a: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5                        10                      15	         21</a:t>
              </a:r>
            </a:p>
          </p:txBody>
        </p:sp>
        <p:sp>
          <p:nvSpPr>
            <p:cNvPr id="28" name="Rectangle 27">
              <a:extLst>
                <a:ext uri="{FF2B5EF4-FFF2-40B4-BE49-F238E27FC236}">
                  <a16:creationId xmlns:a16="http://schemas.microsoft.com/office/drawing/2014/main" id="{FD5875C0-5188-DC63-5E0C-C0884A36C981}"/>
                </a:ext>
              </a:extLst>
            </p:cNvPr>
            <p:cNvSpPr/>
            <p:nvPr/>
          </p:nvSpPr>
          <p:spPr>
            <a:xfrm>
              <a:off x="1731582" y="4624767"/>
              <a:ext cx="609600" cy="61194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estrus</a:t>
              </a:r>
            </a:p>
          </p:txBody>
        </p:sp>
        <p:sp>
          <p:nvSpPr>
            <p:cNvPr id="29" name="Rectangle 28">
              <a:extLst>
                <a:ext uri="{FF2B5EF4-FFF2-40B4-BE49-F238E27FC236}">
                  <a16:creationId xmlns:a16="http://schemas.microsoft.com/office/drawing/2014/main" id="{477F5E44-F64F-784A-A632-14688584D0B6}"/>
                </a:ext>
              </a:extLst>
            </p:cNvPr>
            <p:cNvSpPr/>
            <p:nvPr/>
          </p:nvSpPr>
          <p:spPr>
            <a:xfrm>
              <a:off x="9852381" y="4535038"/>
              <a:ext cx="609600" cy="7114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a:ea typeface="+mn-ea"/>
                  <a:cs typeface="+mn-cs"/>
                </a:rPr>
                <a:t>estrus</a:t>
              </a:r>
            </a:p>
          </p:txBody>
        </p:sp>
        <p:sp>
          <p:nvSpPr>
            <p:cNvPr id="30" name="TextBox 29">
              <a:extLst>
                <a:ext uri="{FF2B5EF4-FFF2-40B4-BE49-F238E27FC236}">
                  <a16:creationId xmlns:a16="http://schemas.microsoft.com/office/drawing/2014/main" id="{CE77C2A6-D2FB-2764-EFA0-4BB1A0AE611B}"/>
                </a:ext>
              </a:extLst>
            </p:cNvPr>
            <p:cNvSpPr txBox="1"/>
            <p:nvPr/>
          </p:nvSpPr>
          <p:spPr>
            <a:xfrm>
              <a:off x="5089557" y="1743358"/>
              <a:ext cx="1442831" cy="584775"/>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a:ea typeface="+mn-ea"/>
                  <a:cs typeface="+mn-cs"/>
                </a:rPr>
                <a:t>21 days</a:t>
              </a:r>
            </a:p>
          </p:txBody>
        </p:sp>
        <p:cxnSp>
          <p:nvCxnSpPr>
            <p:cNvPr id="33" name="Straight Arrow Connector 32">
              <a:extLst>
                <a:ext uri="{FF2B5EF4-FFF2-40B4-BE49-F238E27FC236}">
                  <a16:creationId xmlns:a16="http://schemas.microsoft.com/office/drawing/2014/main" id="{E2C5F784-C3A1-E0DA-1A2C-BABBCF0AEDA4}"/>
                </a:ext>
              </a:extLst>
            </p:cNvPr>
            <p:cNvCxnSpPr>
              <a:cxnSpLocks/>
            </p:cNvCxnSpPr>
            <p:nvPr/>
          </p:nvCxnSpPr>
          <p:spPr>
            <a:xfrm>
              <a:off x="1795949" y="2396504"/>
              <a:ext cx="8052620"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BAB1685-84B7-CDAA-35C6-6C7D68231149}"/>
                </a:ext>
              </a:extLst>
            </p:cNvPr>
            <p:cNvCxnSpPr>
              <a:cxnSpLocks/>
            </p:cNvCxnSpPr>
            <p:nvPr/>
          </p:nvCxnSpPr>
          <p:spPr>
            <a:xfrm>
              <a:off x="1753417" y="1805975"/>
              <a:ext cx="0" cy="2938229"/>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5612EB8-E27E-22B9-FEF3-AB2D8AA18269}"/>
                </a:ext>
              </a:extLst>
            </p:cNvPr>
            <p:cNvCxnSpPr>
              <a:cxnSpLocks/>
            </p:cNvCxnSpPr>
            <p:nvPr/>
          </p:nvCxnSpPr>
          <p:spPr>
            <a:xfrm>
              <a:off x="9852381" y="1840346"/>
              <a:ext cx="17454" cy="2903858"/>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Freeform 32">
              <a:extLst>
                <a:ext uri="{FF2B5EF4-FFF2-40B4-BE49-F238E27FC236}">
                  <a16:creationId xmlns:a16="http://schemas.microsoft.com/office/drawing/2014/main" id="{650B059A-D777-0841-4B72-1523A44B527B}"/>
                </a:ext>
              </a:extLst>
            </p:cNvPr>
            <p:cNvSpPr/>
            <p:nvPr/>
          </p:nvSpPr>
          <p:spPr>
            <a:xfrm>
              <a:off x="1360537" y="3519985"/>
              <a:ext cx="9824484" cy="1671838"/>
            </a:xfrm>
            <a:custGeom>
              <a:avLst/>
              <a:gdLst>
                <a:gd name="connsiteX0" fmla="*/ 0 w 9824484"/>
                <a:gd name="connsiteY0" fmla="*/ 1618325 h 1671838"/>
                <a:gd name="connsiteX1" fmla="*/ 170121 w 9824484"/>
                <a:gd name="connsiteY1" fmla="*/ 1511999 h 1671838"/>
                <a:gd name="connsiteX2" fmla="*/ 350874 w 9824484"/>
                <a:gd name="connsiteY2" fmla="*/ 1076064 h 1671838"/>
                <a:gd name="connsiteX3" fmla="*/ 414670 w 9824484"/>
                <a:gd name="connsiteY3" fmla="*/ 236092 h 1671838"/>
                <a:gd name="connsiteX4" fmla="*/ 648586 w 9824484"/>
                <a:gd name="connsiteY4" fmla="*/ 2176 h 1671838"/>
                <a:gd name="connsiteX5" fmla="*/ 988828 w 9824484"/>
                <a:gd name="connsiteY5" fmla="*/ 161664 h 1671838"/>
                <a:gd name="connsiteX6" fmla="*/ 1095153 w 9824484"/>
                <a:gd name="connsiteY6" fmla="*/ 799618 h 1671838"/>
                <a:gd name="connsiteX7" fmla="*/ 1190846 w 9824484"/>
                <a:gd name="connsiteY7" fmla="*/ 1543897 h 1671838"/>
                <a:gd name="connsiteX8" fmla="*/ 1850065 w 9824484"/>
                <a:gd name="connsiteY8" fmla="*/ 1607692 h 1671838"/>
                <a:gd name="connsiteX9" fmla="*/ 2456121 w 9824484"/>
                <a:gd name="connsiteY9" fmla="*/ 1565162 h 1671838"/>
                <a:gd name="connsiteX10" fmla="*/ 2987749 w 9824484"/>
                <a:gd name="connsiteY10" fmla="*/ 1671488 h 1671838"/>
                <a:gd name="connsiteX11" fmla="*/ 3721395 w 9824484"/>
                <a:gd name="connsiteY11" fmla="*/ 1522632 h 1671838"/>
                <a:gd name="connsiteX12" fmla="*/ 4455042 w 9824484"/>
                <a:gd name="connsiteY12" fmla="*/ 1607692 h 1671838"/>
                <a:gd name="connsiteX13" fmla="*/ 5465135 w 9824484"/>
                <a:gd name="connsiteY13" fmla="*/ 1511999 h 1671838"/>
                <a:gd name="connsiteX14" fmla="*/ 6156251 w 9824484"/>
                <a:gd name="connsiteY14" fmla="*/ 1522632 h 1671838"/>
                <a:gd name="connsiteX15" fmla="*/ 6751674 w 9824484"/>
                <a:gd name="connsiteY15" fmla="*/ 1639590 h 1671838"/>
                <a:gd name="connsiteX16" fmla="*/ 7272670 w 9824484"/>
                <a:gd name="connsiteY16" fmla="*/ 1554530 h 1671838"/>
                <a:gd name="connsiteX17" fmla="*/ 7719237 w 9824484"/>
                <a:gd name="connsiteY17" fmla="*/ 1575795 h 1671838"/>
                <a:gd name="connsiteX18" fmla="*/ 8197702 w 9824484"/>
                <a:gd name="connsiteY18" fmla="*/ 1575795 h 1671838"/>
                <a:gd name="connsiteX19" fmla="*/ 8357190 w 9824484"/>
                <a:gd name="connsiteY19" fmla="*/ 1320613 h 1671838"/>
                <a:gd name="connsiteX20" fmla="*/ 8474149 w 9824484"/>
                <a:gd name="connsiteY20" fmla="*/ 225460 h 1671838"/>
                <a:gd name="connsiteX21" fmla="*/ 8825023 w 9824484"/>
                <a:gd name="connsiteY21" fmla="*/ 172297 h 1671838"/>
                <a:gd name="connsiteX22" fmla="*/ 9101470 w 9824484"/>
                <a:gd name="connsiteY22" fmla="*/ 406213 h 1671838"/>
                <a:gd name="connsiteX23" fmla="*/ 9175897 w 9824484"/>
                <a:gd name="connsiteY23" fmla="*/ 1235553 h 1671838"/>
                <a:gd name="connsiteX24" fmla="*/ 9356651 w 9824484"/>
                <a:gd name="connsiteY24" fmla="*/ 1522632 h 1671838"/>
                <a:gd name="connsiteX25" fmla="*/ 9824484 w 9824484"/>
                <a:gd name="connsiteY25" fmla="*/ 1618325 h 1671838"/>
                <a:gd name="connsiteX26" fmla="*/ 9824484 w 9824484"/>
                <a:gd name="connsiteY26" fmla="*/ 1618325 h 167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24484" h="1671838">
                  <a:moveTo>
                    <a:pt x="0" y="1618325"/>
                  </a:moveTo>
                  <a:cubicBezTo>
                    <a:pt x="55821" y="1610350"/>
                    <a:pt x="111642" y="1602376"/>
                    <a:pt x="170121" y="1511999"/>
                  </a:cubicBezTo>
                  <a:cubicBezTo>
                    <a:pt x="228600" y="1421622"/>
                    <a:pt x="310116" y="1288715"/>
                    <a:pt x="350874" y="1076064"/>
                  </a:cubicBezTo>
                  <a:cubicBezTo>
                    <a:pt x="391632" y="863413"/>
                    <a:pt x="365051" y="415073"/>
                    <a:pt x="414670" y="236092"/>
                  </a:cubicBezTo>
                  <a:cubicBezTo>
                    <a:pt x="464289" y="57111"/>
                    <a:pt x="552893" y="14581"/>
                    <a:pt x="648586" y="2176"/>
                  </a:cubicBezTo>
                  <a:cubicBezTo>
                    <a:pt x="744279" y="-10229"/>
                    <a:pt x="914400" y="28757"/>
                    <a:pt x="988828" y="161664"/>
                  </a:cubicBezTo>
                  <a:cubicBezTo>
                    <a:pt x="1063256" y="294571"/>
                    <a:pt x="1061483" y="569246"/>
                    <a:pt x="1095153" y="799618"/>
                  </a:cubicBezTo>
                  <a:cubicBezTo>
                    <a:pt x="1128823" y="1029990"/>
                    <a:pt x="1065027" y="1409218"/>
                    <a:pt x="1190846" y="1543897"/>
                  </a:cubicBezTo>
                  <a:cubicBezTo>
                    <a:pt x="1316665" y="1678576"/>
                    <a:pt x="1639186" y="1604148"/>
                    <a:pt x="1850065" y="1607692"/>
                  </a:cubicBezTo>
                  <a:cubicBezTo>
                    <a:pt x="2060944" y="1611236"/>
                    <a:pt x="2266507" y="1554529"/>
                    <a:pt x="2456121" y="1565162"/>
                  </a:cubicBezTo>
                  <a:cubicBezTo>
                    <a:pt x="2645735" y="1575795"/>
                    <a:pt x="2776870" y="1678576"/>
                    <a:pt x="2987749" y="1671488"/>
                  </a:cubicBezTo>
                  <a:cubicBezTo>
                    <a:pt x="3198628" y="1664400"/>
                    <a:pt x="3476846" y="1533265"/>
                    <a:pt x="3721395" y="1522632"/>
                  </a:cubicBezTo>
                  <a:cubicBezTo>
                    <a:pt x="3965944" y="1511999"/>
                    <a:pt x="4164419" y="1609464"/>
                    <a:pt x="4455042" y="1607692"/>
                  </a:cubicBezTo>
                  <a:cubicBezTo>
                    <a:pt x="4745665" y="1605920"/>
                    <a:pt x="5181600" y="1526176"/>
                    <a:pt x="5465135" y="1511999"/>
                  </a:cubicBezTo>
                  <a:cubicBezTo>
                    <a:pt x="5748670" y="1497822"/>
                    <a:pt x="5941828" y="1501367"/>
                    <a:pt x="6156251" y="1522632"/>
                  </a:cubicBezTo>
                  <a:cubicBezTo>
                    <a:pt x="6370674" y="1543897"/>
                    <a:pt x="6565604" y="1634274"/>
                    <a:pt x="6751674" y="1639590"/>
                  </a:cubicBezTo>
                  <a:cubicBezTo>
                    <a:pt x="6937744" y="1644906"/>
                    <a:pt x="7111410" y="1565162"/>
                    <a:pt x="7272670" y="1554530"/>
                  </a:cubicBezTo>
                  <a:cubicBezTo>
                    <a:pt x="7433930" y="1543898"/>
                    <a:pt x="7565065" y="1572251"/>
                    <a:pt x="7719237" y="1575795"/>
                  </a:cubicBezTo>
                  <a:cubicBezTo>
                    <a:pt x="7873409" y="1579339"/>
                    <a:pt x="8091377" y="1618325"/>
                    <a:pt x="8197702" y="1575795"/>
                  </a:cubicBezTo>
                  <a:cubicBezTo>
                    <a:pt x="8304028" y="1533265"/>
                    <a:pt x="8311116" y="1545669"/>
                    <a:pt x="8357190" y="1320613"/>
                  </a:cubicBezTo>
                  <a:cubicBezTo>
                    <a:pt x="8403265" y="1095557"/>
                    <a:pt x="8396177" y="416846"/>
                    <a:pt x="8474149" y="225460"/>
                  </a:cubicBezTo>
                  <a:cubicBezTo>
                    <a:pt x="8552121" y="34074"/>
                    <a:pt x="8720469" y="142171"/>
                    <a:pt x="8825023" y="172297"/>
                  </a:cubicBezTo>
                  <a:cubicBezTo>
                    <a:pt x="8929577" y="202423"/>
                    <a:pt x="9042991" y="229004"/>
                    <a:pt x="9101470" y="406213"/>
                  </a:cubicBezTo>
                  <a:cubicBezTo>
                    <a:pt x="9159949" y="583422"/>
                    <a:pt x="9133367" y="1049483"/>
                    <a:pt x="9175897" y="1235553"/>
                  </a:cubicBezTo>
                  <a:cubicBezTo>
                    <a:pt x="9218427" y="1421623"/>
                    <a:pt x="9248553" y="1458837"/>
                    <a:pt x="9356651" y="1522632"/>
                  </a:cubicBezTo>
                  <a:cubicBezTo>
                    <a:pt x="9464749" y="1586427"/>
                    <a:pt x="9824484" y="1618325"/>
                    <a:pt x="9824484" y="1618325"/>
                  </a:cubicBezTo>
                  <a:lnTo>
                    <a:pt x="9824484" y="1618325"/>
                  </a:lnTo>
                </a:path>
              </a:pathLst>
            </a:cu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33">
              <a:extLst>
                <a:ext uri="{FF2B5EF4-FFF2-40B4-BE49-F238E27FC236}">
                  <a16:creationId xmlns:a16="http://schemas.microsoft.com/office/drawing/2014/main" id="{EFC63DA1-EBE1-7183-849E-7A44F3F7B7C1}"/>
                </a:ext>
              </a:extLst>
            </p:cNvPr>
            <p:cNvSpPr/>
            <p:nvPr/>
          </p:nvSpPr>
          <p:spPr>
            <a:xfrm>
              <a:off x="1392434" y="3572275"/>
              <a:ext cx="9973340" cy="1662170"/>
            </a:xfrm>
            <a:custGeom>
              <a:avLst/>
              <a:gdLst>
                <a:gd name="connsiteX0" fmla="*/ 0 w 9973340"/>
                <a:gd name="connsiteY0" fmla="*/ 218998 h 1325226"/>
                <a:gd name="connsiteX1" fmla="*/ 127591 w 9973340"/>
                <a:gd name="connsiteY1" fmla="*/ 644300 h 1325226"/>
                <a:gd name="connsiteX2" fmla="*/ 265814 w 9973340"/>
                <a:gd name="connsiteY2" fmla="*/ 1122765 h 1325226"/>
                <a:gd name="connsiteX3" fmla="*/ 520996 w 9973340"/>
                <a:gd name="connsiteY3" fmla="*/ 1250356 h 1325226"/>
                <a:gd name="connsiteX4" fmla="*/ 850605 w 9973340"/>
                <a:gd name="connsiteY4" fmla="*/ 1324784 h 1325226"/>
                <a:gd name="connsiteX5" fmla="*/ 1254642 w 9973340"/>
                <a:gd name="connsiteY5" fmla="*/ 1271621 h 1325226"/>
                <a:gd name="connsiteX6" fmla="*/ 1648047 w 9973340"/>
                <a:gd name="connsiteY6" fmla="*/ 1090868 h 1325226"/>
                <a:gd name="connsiteX7" fmla="*/ 2243470 w 9973340"/>
                <a:gd name="connsiteY7" fmla="*/ 516710 h 1325226"/>
                <a:gd name="connsiteX8" fmla="*/ 2668773 w 9973340"/>
                <a:gd name="connsiteY8" fmla="*/ 261528 h 1325226"/>
                <a:gd name="connsiteX9" fmla="*/ 3700131 w 9973340"/>
                <a:gd name="connsiteY9" fmla="*/ 187100 h 1325226"/>
                <a:gd name="connsiteX10" fmla="*/ 5114261 w 9973340"/>
                <a:gd name="connsiteY10" fmla="*/ 144570 h 1325226"/>
                <a:gd name="connsiteX11" fmla="*/ 5986131 w 9973340"/>
                <a:gd name="connsiteY11" fmla="*/ 70142 h 1325226"/>
                <a:gd name="connsiteX12" fmla="*/ 6453963 w 9973340"/>
                <a:gd name="connsiteY12" fmla="*/ 27612 h 1325226"/>
                <a:gd name="connsiteX13" fmla="*/ 6879266 w 9973340"/>
                <a:gd name="connsiteY13" fmla="*/ 516710 h 1325226"/>
                <a:gd name="connsiteX14" fmla="*/ 7272670 w 9973340"/>
                <a:gd name="connsiteY14" fmla="*/ 1005807 h 1325226"/>
                <a:gd name="connsiteX15" fmla="*/ 7963787 w 9973340"/>
                <a:gd name="connsiteY15" fmla="*/ 1218458 h 1325226"/>
                <a:gd name="connsiteX16" fmla="*/ 8697433 w 9973340"/>
                <a:gd name="connsiteY16" fmla="*/ 1282254 h 1325226"/>
                <a:gd name="connsiteX17" fmla="*/ 9303489 w 9973340"/>
                <a:gd name="connsiteY17" fmla="*/ 1271621 h 1325226"/>
                <a:gd name="connsiteX18" fmla="*/ 9537405 w 9973340"/>
                <a:gd name="connsiteY18" fmla="*/ 1207826 h 1325226"/>
                <a:gd name="connsiteX19" fmla="*/ 9973340 w 9973340"/>
                <a:gd name="connsiteY19" fmla="*/ 676198 h 1325226"/>
                <a:gd name="connsiteX20" fmla="*/ 9973340 w 9973340"/>
                <a:gd name="connsiteY20" fmla="*/ 676198 h 132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73340" h="1325226">
                  <a:moveTo>
                    <a:pt x="0" y="218998"/>
                  </a:moveTo>
                  <a:cubicBezTo>
                    <a:pt x="41644" y="356335"/>
                    <a:pt x="83289" y="493672"/>
                    <a:pt x="127591" y="644300"/>
                  </a:cubicBezTo>
                  <a:cubicBezTo>
                    <a:pt x="171893" y="794928"/>
                    <a:pt x="200247" y="1021756"/>
                    <a:pt x="265814" y="1122765"/>
                  </a:cubicBezTo>
                  <a:cubicBezTo>
                    <a:pt x="331382" y="1223774"/>
                    <a:pt x="423531" y="1216686"/>
                    <a:pt x="520996" y="1250356"/>
                  </a:cubicBezTo>
                  <a:cubicBezTo>
                    <a:pt x="618461" y="1284026"/>
                    <a:pt x="728331" y="1321240"/>
                    <a:pt x="850605" y="1324784"/>
                  </a:cubicBezTo>
                  <a:cubicBezTo>
                    <a:pt x="972879" y="1328328"/>
                    <a:pt x="1121735" y="1310607"/>
                    <a:pt x="1254642" y="1271621"/>
                  </a:cubicBezTo>
                  <a:cubicBezTo>
                    <a:pt x="1387549" y="1232635"/>
                    <a:pt x="1483242" y="1216687"/>
                    <a:pt x="1648047" y="1090868"/>
                  </a:cubicBezTo>
                  <a:cubicBezTo>
                    <a:pt x="1812852" y="965049"/>
                    <a:pt x="2073349" y="654933"/>
                    <a:pt x="2243470" y="516710"/>
                  </a:cubicBezTo>
                  <a:cubicBezTo>
                    <a:pt x="2413591" y="378487"/>
                    <a:pt x="2425996" y="316463"/>
                    <a:pt x="2668773" y="261528"/>
                  </a:cubicBezTo>
                  <a:cubicBezTo>
                    <a:pt x="2911550" y="206593"/>
                    <a:pt x="3292550" y="206593"/>
                    <a:pt x="3700131" y="187100"/>
                  </a:cubicBezTo>
                  <a:cubicBezTo>
                    <a:pt x="4107712" y="167607"/>
                    <a:pt x="4733261" y="164063"/>
                    <a:pt x="5114261" y="144570"/>
                  </a:cubicBezTo>
                  <a:cubicBezTo>
                    <a:pt x="5495261" y="125077"/>
                    <a:pt x="5986131" y="70142"/>
                    <a:pt x="5986131" y="70142"/>
                  </a:cubicBezTo>
                  <a:cubicBezTo>
                    <a:pt x="6209415" y="50649"/>
                    <a:pt x="6305107" y="-46816"/>
                    <a:pt x="6453963" y="27612"/>
                  </a:cubicBezTo>
                  <a:cubicBezTo>
                    <a:pt x="6602819" y="102040"/>
                    <a:pt x="6742815" y="353678"/>
                    <a:pt x="6879266" y="516710"/>
                  </a:cubicBezTo>
                  <a:cubicBezTo>
                    <a:pt x="7015717" y="679742"/>
                    <a:pt x="7091917" y="888849"/>
                    <a:pt x="7272670" y="1005807"/>
                  </a:cubicBezTo>
                  <a:cubicBezTo>
                    <a:pt x="7453424" y="1122765"/>
                    <a:pt x="7726327" y="1172384"/>
                    <a:pt x="7963787" y="1218458"/>
                  </a:cubicBezTo>
                  <a:cubicBezTo>
                    <a:pt x="8201247" y="1264532"/>
                    <a:pt x="8474149" y="1273394"/>
                    <a:pt x="8697433" y="1282254"/>
                  </a:cubicBezTo>
                  <a:cubicBezTo>
                    <a:pt x="8920717" y="1291115"/>
                    <a:pt x="9163494" y="1284026"/>
                    <a:pt x="9303489" y="1271621"/>
                  </a:cubicBezTo>
                  <a:cubicBezTo>
                    <a:pt x="9443484" y="1259216"/>
                    <a:pt x="9425763" y="1307063"/>
                    <a:pt x="9537405" y="1207826"/>
                  </a:cubicBezTo>
                  <a:cubicBezTo>
                    <a:pt x="9649047" y="1108589"/>
                    <a:pt x="9973340" y="676198"/>
                    <a:pt x="9973340" y="676198"/>
                  </a:cubicBezTo>
                  <a:lnTo>
                    <a:pt x="9973340" y="676198"/>
                  </a:lnTo>
                </a:path>
              </a:pathLst>
            </a:custGeom>
            <a:ln w="38100">
              <a:solidFill>
                <a:srgbClr val="0070C0"/>
              </a:solidFill>
            </a:ln>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normalizeH="0" baseline="0" noProof="0">
                <a:ln w="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6C69530-DD4E-FABA-8179-E842FDB9EC03}"/>
                </a:ext>
              </a:extLst>
            </p:cNvPr>
            <p:cNvSpPr txBox="1"/>
            <p:nvPr/>
          </p:nvSpPr>
          <p:spPr>
            <a:xfrm>
              <a:off x="1736748" y="3063887"/>
              <a:ext cx="1242838"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Estrogen</a:t>
              </a:r>
              <a:endParaRPr kumimoji="0" lang="en-US" sz="2000" i="0" u="none" strike="noStrike" kern="1200" normalizeH="0" baseline="0" noProof="0" dirty="0">
                <a:ln w="0"/>
                <a:solidFill>
                  <a:srgbClr val="C00000"/>
                </a:solidFill>
                <a:effectLst>
                  <a:outerShdw blurRad="38100" dist="19050" dir="2700000" algn="tl" rotWithShape="0">
                    <a:schemeClr val="dk1">
                      <a:alpha val="40000"/>
                    </a:schemeClr>
                  </a:outerShdw>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6F20CE-5ADB-DF51-2835-D480B73B9F8F}"/>
                </a:ext>
              </a:extLst>
            </p:cNvPr>
            <p:cNvSpPr txBox="1"/>
            <p:nvPr/>
          </p:nvSpPr>
          <p:spPr>
            <a:xfrm>
              <a:off x="5810972" y="3277308"/>
              <a:ext cx="1745535"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Progesterone</a:t>
              </a:r>
              <a:endParaRPr kumimoji="0" lang="en-US" sz="2000" i="0" u="none" strike="noStrike" kern="1200" normalizeH="0" baseline="0" noProof="0" dirty="0">
                <a:ln w="0"/>
                <a:solidFill>
                  <a:srgbClr val="0070C0"/>
                </a:solidFill>
                <a:effectLst>
                  <a:outerShdw blurRad="38100" dist="19050" dir="2700000" algn="tl" rotWithShape="0">
                    <a:schemeClr val="dk1">
                      <a:alpha val="40000"/>
                    </a:schemeClr>
                  </a:outerShdw>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9244B59-91CF-8CB9-E38C-AB01BBBBEA3A}"/>
                </a:ext>
              </a:extLst>
            </p:cNvPr>
            <p:cNvSpPr txBox="1"/>
            <p:nvPr/>
          </p:nvSpPr>
          <p:spPr>
            <a:xfrm rot="16200000">
              <a:off x="-205894" y="3311736"/>
              <a:ext cx="2428871" cy="461665"/>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Hormone Levels</a:t>
              </a:r>
            </a:p>
          </p:txBody>
        </p:sp>
      </p:grpSp>
    </p:spTree>
    <p:extLst>
      <p:ext uri="{BB962C8B-B14F-4D97-AF65-F5344CB8AC3E}">
        <p14:creationId xmlns:p14="http://schemas.microsoft.com/office/powerpoint/2010/main" val="39438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D2FE-CB1A-D73B-F9E2-AB24EB928BD4}"/>
              </a:ext>
            </a:extLst>
          </p:cNvPr>
          <p:cNvSpPr>
            <a:spLocks noGrp="1"/>
          </p:cNvSpPr>
          <p:nvPr>
            <p:ph type="title"/>
          </p:nvPr>
        </p:nvSpPr>
        <p:spPr/>
        <p:txBody>
          <a:bodyPr/>
          <a:lstStyle/>
          <a:p>
            <a:r>
              <a:rPr lang="en-US" dirty="0"/>
              <a:t>Male Reproductive Organs and Function</a:t>
            </a:r>
          </a:p>
        </p:txBody>
      </p:sp>
      <p:sp>
        <p:nvSpPr>
          <p:cNvPr id="3" name="Content Placeholder 2">
            <a:extLst>
              <a:ext uri="{FF2B5EF4-FFF2-40B4-BE49-F238E27FC236}">
                <a16:creationId xmlns:a16="http://schemas.microsoft.com/office/drawing/2014/main" id="{622FA145-8439-BCF4-86A8-416EF3D9C1DC}"/>
              </a:ext>
            </a:extLst>
          </p:cNvPr>
          <p:cNvSpPr>
            <a:spLocks noGrp="1"/>
          </p:cNvSpPr>
          <p:nvPr>
            <p:ph idx="1"/>
          </p:nvPr>
        </p:nvSpPr>
        <p:spPr/>
        <p:txBody>
          <a:bodyPr/>
          <a:lstStyle/>
          <a:p>
            <a:pPr>
              <a:buFont typeface="Arial" panose="020B0604020202020204" pitchFamily="34" charset="0"/>
              <a:buChar char="•"/>
            </a:pPr>
            <a:r>
              <a:rPr lang="en-US" dirty="0"/>
              <a:t>Testes</a:t>
            </a:r>
          </a:p>
          <a:p>
            <a:pPr lvl="1"/>
            <a:r>
              <a:rPr lang="en-US" dirty="0">
                <a:solidFill>
                  <a:srgbClr val="FF0000"/>
                </a:solidFill>
              </a:rPr>
              <a:t>Spermatozoa</a:t>
            </a:r>
            <a:r>
              <a:rPr lang="en-US" dirty="0"/>
              <a:t> (male gamete) production</a:t>
            </a:r>
          </a:p>
          <a:p>
            <a:pPr lvl="2"/>
            <a:r>
              <a:rPr lang="en-US" dirty="0"/>
              <a:t>From the </a:t>
            </a:r>
            <a:r>
              <a:rPr lang="en-US" dirty="0">
                <a:solidFill>
                  <a:srgbClr val="FF0000"/>
                </a:solidFill>
              </a:rPr>
              <a:t>seminiferous tubules</a:t>
            </a:r>
          </a:p>
          <a:p>
            <a:pPr lvl="2"/>
            <a:r>
              <a:rPr lang="en-US" dirty="0"/>
              <a:t>Continual process after puberty</a:t>
            </a:r>
          </a:p>
          <a:p>
            <a:pPr lvl="1"/>
            <a:r>
              <a:rPr lang="en-US" dirty="0"/>
              <a:t>Testosterone production</a:t>
            </a:r>
          </a:p>
          <a:p>
            <a:pPr lvl="2"/>
            <a:r>
              <a:rPr lang="en-US" dirty="0"/>
              <a:t>From </a:t>
            </a:r>
            <a:r>
              <a:rPr lang="en-US" dirty="0">
                <a:solidFill>
                  <a:srgbClr val="FF0000"/>
                </a:solidFill>
              </a:rPr>
              <a:t>Leydig cells </a:t>
            </a:r>
            <a:r>
              <a:rPr lang="en-US" dirty="0"/>
              <a:t>of testes</a:t>
            </a:r>
          </a:p>
          <a:p>
            <a:pPr lvl="2"/>
            <a:r>
              <a:rPr lang="en-US" dirty="0"/>
              <a:t>Functions</a:t>
            </a:r>
          </a:p>
          <a:p>
            <a:pPr lvl="3"/>
            <a:r>
              <a:rPr lang="en-US" dirty="0">
                <a:latin typeface="Arial" panose="020B0604020202020204" pitchFamily="34" charset="0"/>
                <a:cs typeface="Arial" panose="020B0604020202020204" pitchFamily="34" charset="0"/>
              </a:rPr>
              <a:t>Masculine appearance and behavior</a:t>
            </a:r>
          </a:p>
          <a:p>
            <a:pPr lvl="3"/>
            <a:r>
              <a:rPr lang="en-US" dirty="0">
                <a:latin typeface="Arial" panose="020B0604020202020204" pitchFamily="34" charset="0"/>
                <a:cs typeface="Arial" panose="020B0604020202020204" pitchFamily="34" charset="0"/>
              </a:rPr>
              <a:t>Growth</a:t>
            </a:r>
          </a:p>
        </p:txBody>
      </p:sp>
      <p:grpSp>
        <p:nvGrpSpPr>
          <p:cNvPr id="6" name="Group 5">
            <a:extLst>
              <a:ext uri="{FF2B5EF4-FFF2-40B4-BE49-F238E27FC236}">
                <a16:creationId xmlns:a16="http://schemas.microsoft.com/office/drawing/2014/main" id="{07CF224D-6A61-32D2-2FBD-85FAC949EA54}"/>
              </a:ext>
            </a:extLst>
          </p:cNvPr>
          <p:cNvGrpSpPr/>
          <p:nvPr/>
        </p:nvGrpSpPr>
        <p:grpSpPr>
          <a:xfrm>
            <a:off x="7853584" y="2435315"/>
            <a:ext cx="3318537" cy="2932716"/>
            <a:chOff x="7853584" y="2435315"/>
            <a:chExt cx="3318537" cy="2932716"/>
          </a:xfrm>
        </p:grpSpPr>
        <p:pic>
          <p:nvPicPr>
            <p:cNvPr id="4" name="Picture 3" descr="A picture containing pink, purple, different, several&#10;&#10;Description automatically generated">
              <a:extLst>
                <a:ext uri="{FF2B5EF4-FFF2-40B4-BE49-F238E27FC236}">
                  <a16:creationId xmlns:a16="http://schemas.microsoft.com/office/drawing/2014/main" id="{D7A4A104-BFAE-3E4F-E852-0A8C9AD20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878" y="2435315"/>
              <a:ext cx="3285243" cy="2512245"/>
            </a:xfrm>
            <a:prstGeom prst="rect">
              <a:avLst/>
            </a:prstGeom>
            <a:ln w="19050">
              <a:solidFill>
                <a:srgbClr val="C00000"/>
              </a:solidFill>
            </a:ln>
          </p:spPr>
        </p:pic>
        <p:sp>
          <p:nvSpPr>
            <p:cNvPr id="5" name="TextBox 4">
              <a:extLst>
                <a:ext uri="{FF2B5EF4-FFF2-40B4-BE49-F238E27FC236}">
                  <a16:creationId xmlns:a16="http://schemas.microsoft.com/office/drawing/2014/main" id="{D670A2E0-5D88-AB5C-CF50-0C5BD3E0A6AB}"/>
                </a:ext>
              </a:extLst>
            </p:cNvPr>
            <p:cNvSpPr txBox="1"/>
            <p:nvPr/>
          </p:nvSpPr>
          <p:spPr>
            <a:xfrm>
              <a:off x="7853584" y="4937144"/>
              <a:ext cx="3318537" cy="430887"/>
            </a:xfrm>
            <a:prstGeom prst="rect">
              <a:avLst/>
            </a:prstGeom>
            <a:noFill/>
          </p:spPr>
          <p:txBody>
            <a:bodyPr wrap="none" rtlCol="0">
              <a:spAutoFit/>
            </a:bodyPr>
            <a:lstStyle/>
            <a:p>
              <a:r>
                <a:rPr lang="en-US" sz="1100" dirty="0"/>
                <a:t>Seminiferous tubules</a:t>
              </a:r>
            </a:p>
            <a:p>
              <a:r>
                <a:rPr lang="en-US" sz="1100" dirty="0"/>
                <a:t>Photo credit: Steve </a:t>
              </a:r>
              <a:r>
                <a:rPr lang="en-US" sz="1100" dirty="0" err="1"/>
                <a:t>Gschmeissner</a:t>
              </a:r>
              <a:r>
                <a:rPr lang="en-US" sz="1100" dirty="0"/>
                <a:t>, Getty Images</a:t>
              </a:r>
            </a:p>
          </p:txBody>
        </p:sp>
      </p:grpSp>
    </p:spTree>
    <p:extLst>
      <p:ext uri="{BB962C8B-B14F-4D97-AF65-F5344CB8AC3E}">
        <p14:creationId xmlns:p14="http://schemas.microsoft.com/office/powerpoint/2010/main" val="407820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8FC9-5763-3CD9-B90B-6027BD28EB53}"/>
              </a:ext>
            </a:extLst>
          </p:cNvPr>
          <p:cNvSpPr>
            <a:spLocks noGrp="1"/>
          </p:cNvSpPr>
          <p:nvPr>
            <p:ph type="title"/>
          </p:nvPr>
        </p:nvSpPr>
        <p:spPr/>
        <p:txBody>
          <a:bodyPr/>
          <a:lstStyle/>
          <a:p>
            <a:r>
              <a:rPr lang="en-US" dirty="0"/>
              <a:t>Artificial Insemination – Biology </a:t>
            </a:r>
            <a:br>
              <a:rPr lang="en-US" dirty="0"/>
            </a:br>
            <a:r>
              <a:rPr lang="en-US" dirty="0"/>
              <a:t>(Reproductive Structures)</a:t>
            </a:r>
          </a:p>
        </p:txBody>
      </p:sp>
      <p:sp>
        <p:nvSpPr>
          <p:cNvPr id="3" name="Content Placeholder 2">
            <a:extLst>
              <a:ext uri="{FF2B5EF4-FFF2-40B4-BE49-F238E27FC236}">
                <a16:creationId xmlns:a16="http://schemas.microsoft.com/office/drawing/2014/main" id="{52DA7208-CF8C-229A-237D-E7CA85FE063E}"/>
              </a:ext>
            </a:extLst>
          </p:cNvPr>
          <p:cNvSpPr>
            <a:spLocks noGrp="1"/>
          </p:cNvSpPr>
          <p:nvPr>
            <p:ph idx="1"/>
          </p:nvPr>
        </p:nvSpPr>
        <p:spPr/>
        <p:txBody>
          <a:bodyPr/>
          <a:lstStyle/>
          <a:p>
            <a:r>
              <a:rPr lang="en-US" dirty="0"/>
              <a:t>Follicles</a:t>
            </a:r>
          </a:p>
          <a:p>
            <a:pPr lvl="1"/>
            <a:r>
              <a:rPr lang="en-US" dirty="0">
                <a:solidFill>
                  <a:schemeClr val="accent2"/>
                </a:solidFill>
              </a:rPr>
              <a:t>We need an egg!</a:t>
            </a:r>
          </a:p>
          <a:p>
            <a:pPr lvl="1"/>
            <a:r>
              <a:rPr lang="en-US" dirty="0"/>
              <a:t>The egg to be ovulated is in the follicle</a:t>
            </a:r>
          </a:p>
          <a:p>
            <a:pPr lvl="1"/>
            <a:r>
              <a:rPr lang="en-US" dirty="0"/>
              <a:t>Follicle secretes </a:t>
            </a:r>
            <a:r>
              <a:rPr lang="en-US" dirty="0">
                <a:solidFill>
                  <a:schemeClr val="accent2"/>
                </a:solidFill>
              </a:rPr>
              <a:t>estrogen</a:t>
            </a:r>
            <a:br>
              <a:rPr lang="en-US" dirty="0">
                <a:solidFill>
                  <a:schemeClr val="accent2"/>
                </a:solidFill>
              </a:rPr>
            </a:br>
            <a:endParaRPr lang="en-US" dirty="0">
              <a:solidFill>
                <a:srgbClr val="FF0000"/>
              </a:solidFill>
            </a:endParaRPr>
          </a:p>
          <a:p>
            <a:r>
              <a:rPr lang="en-US" dirty="0"/>
              <a:t>Corpus luteum (CL)</a:t>
            </a:r>
          </a:p>
          <a:p>
            <a:pPr lvl="1"/>
            <a:r>
              <a:rPr lang="en-US" dirty="0"/>
              <a:t>Structure that develops after ovulation of the follicle</a:t>
            </a:r>
          </a:p>
          <a:p>
            <a:pPr lvl="1"/>
            <a:r>
              <a:rPr lang="en-US" dirty="0"/>
              <a:t>Secretes </a:t>
            </a:r>
            <a:r>
              <a:rPr lang="en-US" dirty="0">
                <a:solidFill>
                  <a:schemeClr val="accent2"/>
                </a:solidFill>
              </a:rPr>
              <a:t>progesterone</a:t>
            </a:r>
          </a:p>
          <a:p>
            <a:endParaRPr lang="en-US" dirty="0">
              <a:solidFill>
                <a:srgbClr val="FF0000"/>
              </a:solidFill>
            </a:endParaRPr>
          </a:p>
        </p:txBody>
      </p:sp>
      <p:pic>
        <p:nvPicPr>
          <p:cNvPr id="4" name="Content Placeholder 3" descr="IMG_7748.JPG">
            <a:extLst>
              <a:ext uri="{FF2B5EF4-FFF2-40B4-BE49-F238E27FC236}">
                <a16:creationId xmlns:a16="http://schemas.microsoft.com/office/drawing/2014/main" id="{878B9690-0C90-A3B2-F020-F3633D82481A}"/>
              </a:ext>
            </a:extLst>
          </p:cNvPr>
          <p:cNvPicPr>
            <a:picLocks noChangeAspect="1"/>
          </p:cNvPicPr>
          <p:nvPr/>
        </p:nvPicPr>
        <p:blipFill>
          <a:blip r:embed="rId4" cstate="print">
            <a:extLst>
              <a:ext uri="{28A0092B-C50C-407E-A947-70E740481C1C}">
                <a14:useLocalDpi xmlns:a14="http://schemas.microsoft.com/office/drawing/2010/main" val="0"/>
              </a:ext>
            </a:extLst>
          </a:blip>
          <a:srcRect l="13374" r="24620"/>
          <a:stretch>
            <a:fillRect/>
          </a:stretch>
        </p:blipFill>
        <p:spPr bwMode="auto">
          <a:xfrm>
            <a:off x="8054307" y="536815"/>
            <a:ext cx="3189079" cy="3428781"/>
          </a:xfrm>
          <a:prstGeom prst="rect">
            <a:avLst/>
          </a:prstGeom>
          <a:noFill/>
          <a:ln w="19050">
            <a:solidFill>
              <a:srgbClr val="C00000"/>
            </a:solidFill>
            <a:miter lim="800000"/>
            <a:headEnd/>
            <a:tailEnd/>
          </a:ln>
          <a:effectLst/>
        </p:spPr>
      </p:pic>
      <p:cxnSp>
        <p:nvCxnSpPr>
          <p:cNvPr id="5" name="Straight Arrow Connector 8">
            <a:extLst>
              <a:ext uri="{FF2B5EF4-FFF2-40B4-BE49-F238E27FC236}">
                <a16:creationId xmlns:a16="http://schemas.microsoft.com/office/drawing/2014/main" id="{A16CA2F5-908B-A83E-BC69-76724B0054EB}"/>
              </a:ext>
            </a:extLst>
          </p:cNvPr>
          <p:cNvCxnSpPr>
            <a:cxnSpLocks noChangeShapeType="1"/>
          </p:cNvCxnSpPr>
          <p:nvPr/>
        </p:nvCxnSpPr>
        <p:spPr bwMode="auto">
          <a:xfrm>
            <a:off x="7277878" y="2430288"/>
            <a:ext cx="2479844" cy="0"/>
          </a:xfrm>
          <a:prstGeom prst="straightConnector1">
            <a:avLst/>
          </a:prstGeom>
          <a:noFill/>
          <a:ln w="76200" algn="ctr">
            <a:solidFill>
              <a:schemeClr val="bg1"/>
            </a:solidFill>
            <a:round/>
            <a:headEnd type="none" w="sm" len="sm"/>
            <a:tailEnd type="arrow" w="med" len="med"/>
          </a:ln>
          <a:extLst>
            <a:ext uri="{909E8E84-426E-40DD-AFC4-6F175D3DCCD1}">
              <a14:hiddenFill xmlns:a14="http://schemas.microsoft.com/office/drawing/2010/main">
                <a:noFill/>
              </a14:hiddenFill>
            </a:ext>
          </a:extLst>
        </p:spPr>
      </p:cxnSp>
      <p:cxnSp>
        <p:nvCxnSpPr>
          <p:cNvPr id="6" name="Straight Arrow Connector 11">
            <a:extLst>
              <a:ext uri="{FF2B5EF4-FFF2-40B4-BE49-F238E27FC236}">
                <a16:creationId xmlns:a16="http://schemas.microsoft.com/office/drawing/2014/main" id="{EC68401D-0CFD-278A-D610-7229DD06D7E4}"/>
              </a:ext>
            </a:extLst>
          </p:cNvPr>
          <p:cNvCxnSpPr>
            <a:cxnSpLocks noChangeShapeType="1"/>
          </p:cNvCxnSpPr>
          <p:nvPr/>
        </p:nvCxnSpPr>
        <p:spPr bwMode="auto">
          <a:xfrm flipV="1">
            <a:off x="7361853" y="2171312"/>
            <a:ext cx="1948402" cy="258976"/>
          </a:xfrm>
          <a:prstGeom prst="straightConnector1">
            <a:avLst/>
          </a:prstGeom>
          <a:noFill/>
          <a:ln w="76200" algn="ctr">
            <a:solidFill>
              <a:schemeClr val="bg1"/>
            </a:solidFill>
            <a:round/>
            <a:headEnd type="none" w="sm" len="sm"/>
            <a:tailEnd type="arrow" w="med" len="med"/>
          </a:ln>
          <a:extLst>
            <a:ext uri="{909E8E84-426E-40DD-AFC4-6F175D3DCCD1}">
              <a14:hiddenFill xmlns:a14="http://schemas.microsoft.com/office/drawing/2010/main">
                <a:noFill/>
              </a14:hiddenFill>
            </a:ext>
          </a:extLst>
        </p:spPr>
      </p:cxnSp>
      <p:sp>
        <p:nvSpPr>
          <p:cNvPr id="7" name="Oval 4">
            <a:extLst>
              <a:ext uri="{FF2B5EF4-FFF2-40B4-BE49-F238E27FC236}">
                <a16:creationId xmlns:a16="http://schemas.microsoft.com/office/drawing/2014/main" id="{DAB340AF-3A66-BE7F-2A88-06181A463341}"/>
              </a:ext>
            </a:extLst>
          </p:cNvPr>
          <p:cNvSpPr>
            <a:spLocks noChangeArrowheads="1"/>
          </p:cNvSpPr>
          <p:nvPr/>
        </p:nvSpPr>
        <p:spPr bwMode="auto">
          <a:xfrm>
            <a:off x="8920845" y="1212955"/>
            <a:ext cx="2182584" cy="2054431"/>
          </a:xfrm>
          <a:prstGeom prst="ellipse">
            <a:avLst/>
          </a:prstGeom>
          <a:noFill/>
          <a:ln w="76200" algn="ctr">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pPr>
              <a:spcBef>
                <a:spcPct val="0"/>
              </a:spcBef>
              <a:buClrTx/>
              <a:buFontTx/>
              <a:buNone/>
            </a:pPr>
            <a:endParaRPr lang="en-US" altLang="en-US" sz="2466" b="0" dirty="0">
              <a:solidFill>
                <a:schemeClr val="tx1"/>
              </a:solidFill>
            </a:endParaRPr>
          </a:p>
        </p:txBody>
      </p:sp>
      <p:sp>
        <p:nvSpPr>
          <p:cNvPr id="18" name="TextBox 17">
            <a:extLst>
              <a:ext uri="{FF2B5EF4-FFF2-40B4-BE49-F238E27FC236}">
                <a16:creationId xmlns:a16="http://schemas.microsoft.com/office/drawing/2014/main" id="{B6F4E1D1-AEE8-2CFE-ECEA-D5960A8C60D3}"/>
              </a:ext>
            </a:extLst>
          </p:cNvPr>
          <p:cNvSpPr txBox="1"/>
          <p:nvPr/>
        </p:nvSpPr>
        <p:spPr>
          <a:xfrm>
            <a:off x="6533264" y="2240171"/>
            <a:ext cx="10182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Follicles</a:t>
            </a:r>
          </a:p>
        </p:txBody>
      </p:sp>
      <p:pic>
        <p:nvPicPr>
          <p:cNvPr id="11" name="Picture 10" descr="A close-up of a flower&#10;&#10;Description automatically generated with medium confidence">
            <a:extLst>
              <a:ext uri="{FF2B5EF4-FFF2-40B4-BE49-F238E27FC236}">
                <a16:creationId xmlns:a16="http://schemas.microsoft.com/office/drawing/2014/main" id="{F991A816-2B37-7A42-2840-1104B28B4C32}"/>
              </a:ext>
            </a:extLst>
          </p:cNvPr>
          <p:cNvPicPr>
            <a:picLocks noChangeAspect="1"/>
          </p:cNvPicPr>
          <p:nvPr/>
        </p:nvPicPr>
        <p:blipFill rotWithShape="1">
          <a:blip r:embed="rId5"/>
          <a:srcRect l="22374" t="5694" r="26552" b="5694"/>
          <a:stretch/>
        </p:blipFill>
        <p:spPr>
          <a:xfrm>
            <a:off x="4899944" y="4761574"/>
            <a:ext cx="1850552" cy="1806498"/>
          </a:xfrm>
          <a:prstGeom prst="rect">
            <a:avLst/>
          </a:prstGeom>
          <a:ln w="19050">
            <a:solidFill>
              <a:srgbClr val="C00000"/>
            </a:solidFill>
          </a:ln>
        </p:spPr>
      </p:pic>
      <p:pic>
        <p:nvPicPr>
          <p:cNvPr id="12" name="Picture 11" descr="A close up of an eye&#10;&#10;Description automatically generated with low confidence">
            <a:extLst>
              <a:ext uri="{FF2B5EF4-FFF2-40B4-BE49-F238E27FC236}">
                <a16:creationId xmlns:a16="http://schemas.microsoft.com/office/drawing/2014/main" id="{424172FA-7E0A-11A0-24BF-6E14DA3B59C7}"/>
              </a:ext>
            </a:extLst>
          </p:cNvPr>
          <p:cNvPicPr>
            <a:picLocks noChangeAspect="1"/>
          </p:cNvPicPr>
          <p:nvPr/>
        </p:nvPicPr>
        <p:blipFill rotWithShape="1">
          <a:blip r:embed="rId6"/>
          <a:srcRect l="8544" r="7220"/>
          <a:stretch/>
        </p:blipFill>
        <p:spPr>
          <a:xfrm rot="16200000">
            <a:off x="6848365" y="5116110"/>
            <a:ext cx="1806497" cy="1097423"/>
          </a:xfrm>
          <a:prstGeom prst="rect">
            <a:avLst/>
          </a:prstGeom>
          <a:ln w="19050">
            <a:solidFill>
              <a:srgbClr val="C00000"/>
            </a:solidFill>
          </a:ln>
        </p:spPr>
      </p:pic>
      <p:sp>
        <p:nvSpPr>
          <p:cNvPr id="16" name="TextBox 15">
            <a:extLst>
              <a:ext uri="{FF2B5EF4-FFF2-40B4-BE49-F238E27FC236}">
                <a16:creationId xmlns:a16="http://schemas.microsoft.com/office/drawing/2014/main" id="{D461FB8C-4344-C4CE-ECBD-3EF2EA9D8829}"/>
              </a:ext>
            </a:extLst>
          </p:cNvPr>
          <p:cNvSpPr txBox="1"/>
          <p:nvPr/>
        </p:nvSpPr>
        <p:spPr>
          <a:xfrm>
            <a:off x="3377198" y="5396590"/>
            <a:ext cx="774571" cy="646331"/>
          </a:xfrm>
          <a:prstGeom prst="rect">
            <a:avLst/>
          </a:prstGeom>
          <a:noFill/>
        </p:spPr>
        <p:txBody>
          <a:bodyPr wrap="none" rtlCol="0">
            <a:spAutoFit/>
          </a:bodyPr>
          <a:lstStyle/>
          <a:p>
            <a:pPr algn="ctr"/>
            <a:r>
              <a:rPr lang="en-US" sz="3600" dirty="0">
                <a:latin typeface="Arial" panose="020B0604020202020204" pitchFamily="34" charset="0"/>
                <a:cs typeface="Arial" panose="020B0604020202020204" pitchFamily="34" charset="0"/>
              </a:rPr>
              <a:t>CL</a:t>
            </a:r>
          </a:p>
        </p:txBody>
      </p:sp>
      <p:cxnSp>
        <p:nvCxnSpPr>
          <p:cNvPr id="17" name="Straight Arrow Connector 8">
            <a:extLst>
              <a:ext uri="{FF2B5EF4-FFF2-40B4-BE49-F238E27FC236}">
                <a16:creationId xmlns:a16="http://schemas.microsoft.com/office/drawing/2014/main" id="{CCCFBFCA-2EF4-2773-65F4-6D480BE66B24}"/>
              </a:ext>
            </a:extLst>
          </p:cNvPr>
          <p:cNvCxnSpPr>
            <a:cxnSpLocks noChangeShapeType="1"/>
            <a:stCxn id="16" idx="3"/>
          </p:cNvCxnSpPr>
          <p:nvPr/>
        </p:nvCxnSpPr>
        <p:spPr bwMode="auto">
          <a:xfrm flipV="1">
            <a:off x="4151769" y="5491836"/>
            <a:ext cx="2322523" cy="227920"/>
          </a:xfrm>
          <a:prstGeom prst="straightConnector1">
            <a:avLst/>
          </a:prstGeom>
          <a:noFill/>
          <a:ln w="4445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19" name="Straight Arrow Connector 11">
            <a:extLst>
              <a:ext uri="{FF2B5EF4-FFF2-40B4-BE49-F238E27FC236}">
                <a16:creationId xmlns:a16="http://schemas.microsoft.com/office/drawing/2014/main" id="{CB4AEFA4-5F6E-25E9-F36B-252B30200FF4}"/>
              </a:ext>
            </a:extLst>
          </p:cNvPr>
          <p:cNvCxnSpPr>
            <a:cxnSpLocks noChangeShapeType="1"/>
            <a:stCxn id="16" idx="3"/>
          </p:cNvCxnSpPr>
          <p:nvPr/>
        </p:nvCxnSpPr>
        <p:spPr bwMode="auto">
          <a:xfrm flipV="1">
            <a:off x="4151769" y="5338119"/>
            <a:ext cx="1142277" cy="381637"/>
          </a:xfrm>
          <a:prstGeom prst="straightConnector1">
            <a:avLst/>
          </a:prstGeom>
          <a:noFill/>
          <a:ln w="4445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20" name="Straight Arrow Connector 11">
            <a:extLst>
              <a:ext uri="{FF2B5EF4-FFF2-40B4-BE49-F238E27FC236}">
                <a16:creationId xmlns:a16="http://schemas.microsoft.com/office/drawing/2014/main" id="{13D1D0D7-DED1-0E18-2743-154A27021370}"/>
              </a:ext>
            </a:extLst>
          </p:cNvPr>
          <p:cNvCxnSpPr>
            <a:cxnSpLocks noChangeShapeType="1"/>
            <a:stCxn id="16" idx="3"/>
          </p:cNvCxnSpPr>
          <p:nvPr/>
        </p:nvCxnSpPr>
        <p:spPr bwMode="auto">
          <a:xfrm flipV="1">
            <a:off x="4151769" y="5587500"/>
            <a:ext cx="3602051" cy="132256"/>
          </a:xfrm>
          <a:prstGeom prst="straightConnector1">
            <a:avLst/>
          </a:prstGeom>
          <a:noFill/>
          <a:ln w="4445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graphicFrame>
        <p:nvGraphicFramePr>
          <p:cNvPr id="10" name="Object 9">
            <a:extLst>
              <a:ext uri="{FF2B5EF4-FFF2-40B4-BE49-F238E27FC236}">
                <a16:creationId xmlns:a16="http://schemas.microsoft.com/office/drawing/2014/main" id="{626F6C14-7E60-97BC-94B1-3B3A1FA22A98}"/>
              </a:ext>
            </a:extLst>
          </p:cNvPr>
          <p:cNvGraphicFramePr>
            <a:graphicFrameLocks noChangeAspect="1"/>
          </p:cNvGraphicFramePr>
          <p:nvPr>
            <p:custDataLst>
              <p:tags r:id="rId1"/>
            </p:custDataLst>
            <p:extLst>
              <p:ext uri="{D42A27DB-BD31-4B8C-83A1-F6EECF244321}">
                <p14:modId xmlns:p14="http://schemas.microsoft.com/office/powerpoint/2010/main" val="3405986952"/>
              </p:ext>
            </p:extLst>
          </p:nvPr>
        </p:nvGraphicFramePr>
        <p:xfrm>
          <a:off x="763468" y="3810583"/>
          <a:ext cx="8272951" cy="2938081"/>
        </p:xfrm>
        <a:graphic>
          <a:graphicData uri="http://schemas.openxmlformats.org/presentationml/2006/ole">
            <mc:AlternateContent xmlns:mc="http://schemas.openxmlformats.org/markup-compatibility/2006">
              <mc:Choice xmlns:v="urn:schemas-microsoft-com:vml" Requires="v">
                <p:oleObj name="Clip" r:id="rId7" imgW="4039200" imgH="3468960" progId="">
                  <p:embed/>
                </p:oleObj>
              </mc:Choice>
              <mc:Fallback>
                <p:oleObj name="Clip" r:id="rId7" imgW="4039200" imgH="3468960" progId="">
                  <p:embed/>
                  <p:pic>
                    <p:nvPicPr>
                      <p:cNvPr id="8" name="Object 7">
                        <a:extLst>
                          <a:ext uri="{FF2B5EF4-FFF2-40B4-BE49-F238E27FC236}">
                            <a16:creationId xmlns:a16="http://schemas.microsoft.com/office/drawing/2014/main" id="{E44E66EC-1641-CA9D-3936-54159B8E50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468" y="3810583"/>
                        <a:ext cx="8272951" cy="2938081"/>
                      </a:xfrm>
                      <a:prstGeom prst="rect">
                        <a:avLst/>
                      </a:prstGeom>
                      <a:noFill/>
                    </p:spPr>
                  </p:pic>
                </p:oleObj>
              </mc:Fallback>
            </mc:AlternateContent>
          </a:graphicData>
        </a:graphic>
      </p:graphicFrame>
    </p:spTree>
    <p:extLst>
      <p:ext uri="{BB962C8B-B14F-4D97-AF65-F5344CB8AC3E}">
        <p14:creationId xmlns:p14="http://schemas.microsoft.com/office/powerpoint/2010/main" val="24179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ox(in)">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18"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87F43-A007-9895-B946-4958F27B3F82}"/>
              </a:ext>
            </a:extLst>
          </p:cNvPr>
          <p:cNvSpPr>
            <a:spLocks noGrp="1"/>
          </p:cNvSpPr>
          <p:nvPr>
            <p:ph type="title"/>
          </p:nvPr>
        </p:nvSpPr>
        <p:spPr/>
        <p:txBody>
          <a:bodyPr/>
          <a:lstStyle/>
          <a:p>
            <a:r>
              <a:rPr lang="en-US" dirty="0"/>
              <a:t>Reflection Questions</a:t>
            </a:r>
          </a:p>
        </p:txBody>
      </p:sp>
      <p:sp>
        <p:nvSpPr>
          <p:cNvPr id="3" name="Content Placeholder 2">
            <a:extLst>
              <a:ext uri="{FF2B5EF4-FFF2-40B4-BE49-F238E27FC236}">
                <a16:creationId xmlns:a16="http://schemas.microsoft.com/office/drawing/2014/main" id="{8A7EDE67-1A0A-AA22-58BD-87CC9B90B7BB}"/>
              </a:ext>
            </a:extLst>
          </p:cNvPr>
          <p:cNvSpPr>
            <a:spLocks noGrp="1"/>
          </p:cNvSpPr>
          <p:nvPr>
            <p:ph idx="1"/>
          </p:nvPr>
        </p:nvSpPr>
        <p:spPr/>
        <p:txBody>
          <a:bodyPr/>
          <a:lstStyle/>
          <a:p>
            <a:r>
              <a:rPr lang="en-US" dirty="0"/>
              <a:t>If pregnancy rates are typically reduced with usage of AI, why is AI so popular?</a:t>
            </a:r>
            <a:br>
              <a:rPr lang="en-US" dirty="0"/>
            </a:br>
            <a:endParaRPr lang="en-US" dirty="0"/>
          </a:p>
          <a:p>
            <a:r>
              <a:rPr lang="en-US" dirty="0"/>
              <a:t>What key factors function to maximize the probability of pregnancy with usage of AI?</a:t>
            </a:r>
            <a:br>
              <a:rPr lang="en-US" dirty="0"/>
            </a:br>
            <a:endParaRPr lang="en-US" dirty="0"/>
          </a:p>
          <a:p>
            <a:r>
              <a:rPr lang="en-US" dirty="0"/>
              <a:t>How can you most effectively identify cows who are in the proper biological state for artificial insemination?</a:t>
            </a:r>
          </a:p>
        </p:txBody>
      </p:sp>
    </p:spTree>
    <p:extLst>
      <p:ext uri="{BB962C8B-B14F-4D97-AF65-F5344CB8AC3E}">
        <p14:creationId xmlns:p14="http://schemas.microsoft.com/office/powerpoint/2010/main" val="30729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87F43-A007-9895-B946-4958F27B3F82}"/>
              </a:ext>
            </a:extLst>
          </p:cNvPr>
          <p:cNvSpPr>
            <a:spLocks noGrp="1"/>
          </p:cNvSpPr>
          <p:nvPr>
            <p:ph type="title"/>
          </p:nvPr>
        </p:nvSpPr>
        <p:spPr/>
        <p:txBody>
          <a:bodyPr/>
          <a:lstStyle/>
          <a:p>
            <a:r>
              <a:rPr lang="en-US" dirty="0"/>
              <a:t>Reflection Questions</a:t>
            </a:r>
          </a:p>
        </p:txBody>
      </p:sp>
      <p:sp>
        <p:nvSpPr>
          <p:cNvPr id="3" name="Content Placeholder 2">
            <a:extLst>
              <a:ext uri="{FF2B5EF4-FFF2-40B4-BE49-F238E27FC236}">
                <a16:creationId xmlns:a16="http://schemas.microsoft.com/office/drawing/2014/main" id="{8A7EDE67-1A0A-AA22-58BD-87CC9B90B7BB}"/>
              </a:ext>
            </a:extLst>
          </p:cNvPr>
          <p:cNvSpPr>
            <a:spLocks noGrp="1"/>
          </p:cNvSpPr>
          <p:nvPr>
            <p:ph idx="1"/>
          </p:nvPr>
        </p:nvSpPr>
        <p:spPr/>
        <p:txBody>
          <a:bodyPr/>
          <a:lstStyle/>
          <a:p>
            <a:r>
              <a:rPr lang="en-US" dirty="0"/>
              <a:t>What structure on the ovary contains the egg to be ovulated?</a:t>
            </a:r>
          </a:p>
          <a:p>
            <a:endParaRPr lang="en-US" dirty="0"/>
          </a:p>
          <a:p>
            <a:r>
              <a:rPr lang="en-US" dirty="0"/>
              <a:t>As a preovulatory follicle grows &amp; approaches ovulation, it secretes estrogen. Identify two related functions of estrogen important for successful artificial insemination.</a:t>
            </a:r>
          </a:p>
          <a:p>
            <a:endParaRPr lang="en-US" dirty="0"/>
          </a:p>
          <a:p>
            <a:r>
              <a:rPr lang="en-US" dirty="0"/>
              <a:t>What is the purpose of the corpus luteum and the hormone progesterone?</a:t>
            </a:r>
          </a:p>
        </p:txBody>
      </p:sp>
    </p:spTree>
    <p:extLst>
      <p:ext uri="{BB962C8B-B14F-4D97-AF65-F5344CB8AC3E}">
        <p14:creationId xmlns:p14="http://schemas.microsoft.com/office/powerpoint/2010/main" val="3389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BD9F4-752E-2FF9-7E93-08252619D42F}"/>
              </a:ext>
            </a:extLst>
          </p:cNvPr>
          <p:cNvSpPr>
            <a:spLocks noGrp="1"/>
          </p:cNvSpPr>
          <p:nvPr>
            <p:ph type="title"/>
          </p:nvPr>
        </p:nvSpPr>
        <p:spPr/>
        <p:txBody>
          <a:bodyPr/>
          <a:lstStyle/>
          <a:p>
            <a:r>
              <a:rPr lang="en-US" dirty="0"/>
              <a:t>Application Question</a:t>
            </a:r>
          </a:p>
        </p:txBody>
      </p:sp>
      <p:sp>
        <p:nvSpPr>
          <p:cNvPr id="3" name="Content Placeholder 2">
            <a:extLst>
              <a:ext uri="{FF2B5EF4-FFF2-40B4-BE49-F238E27FC236}">
                <a16:creationId xmlns:a16="http://schemas.microsoft.com/office/drawing/2014/main" id="{954D948F-7C09-475A-3C48-4D1E1E9E991F}"/>
              </a:ext>
            </a:extLst>
          </p:cNvPr>
          <p:cNvSpPr>
            <a:spLocks noGrp="1"/>
          </p:cNvSpPr>
          <p:nvPr>
            <p:ph idx="1"/>
          </p:nvPr>
        </p:nvSpPr>
        <p:spPr/>
        <p:txBody>
          <a:bodyPr/>
          <a:lstStyle/>
          <a:p>
            <a:r>
              <a:rPr lang="en-US" dirty="0"/>
              <a:t>Given what you learned about the reproductive function of progesterone, how might you synchronize heifers so they all show estrus (mating behavior) at approximately the same time?</a:t>
            </a:r>
          </a:p>
          <a:p>
            <a:endParaRPr lang="en-US" dirty="0"/>
          </a:p>
          <a:p>
            <a:r>
              <a:rPr lang="en-US" dirty="0"/>
              <a:t>Methods</a:t>
            </a:r>
          </a:p>
          <a:p>
            <a:pPr lvl="1"/>
            <a:r>
              <a:rPr lang="en-US" dirty="0"/>
              <a:t>“give &amp; take” progesterone</a:t>
            </a:r>
          </a:p>
          <a:p>
            <a:pPr lvl="2"/>
            <a:r>
              <a:rPr lang="en-US" dirty="0"/>
              <a:t>Create a hormonal state of pregnancy</a:t>
            </a:r>
          </a:p>
          <a:p>
            <a:pPr lvl="2"/>
            <a:r>
              <a:rPr lang="en-US" dirty="0"/>
              <a:t>When removed, cycle starts over</a:t>
            </a:r>
          </a:p>
        </p:txBody>
      </p:sp>
    </p:spTree>
    <p:extLst>
      <p:ext uri="{BB962C8B-B14F-4D97-AF65-F5344CB8AC3E}">
        <p14:creationId xmlns:p14="http://schemas.microsoft.com/office/powerpoint/2010/main" val="120045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032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D2FE-CB1A-D73B-F9E2-AB24EB928BD4}"/>
              </a:ext>
            </a:extLst>
          </p:cNvPr>
          <p:cNvSpPr>
            <a:spLocks noGrp="1"/>
          </p:cNvSpPr>
          <p:nvPr>
            <p:ph type="title"/>
          </p:nvPr>
        </p:nvSpPr>
        <p:spPr/>
        <p:txBody>
          <a:bodyPr/>
          <a:lstStyle/>
          <a:p>
            <a:r>
              <a:rPr lang="en-US" dirty="0"/>
              <a:t>Male Reproductive Organs and Function</a:t>
            </a:r>
          </a:p>
        </p:txBody>
      </p:sp>
      <p:sp>
        <p:nvSpPr>
          <p:cNvPr id="3" name="Content Placeholder 2">
            <a:extLst>
              <a:ext uri="{FF2B5EF4-FFF2-40B4-BE49-F238E27FC236}">
                <a16:creationId xmlns:a16="http://schemas.microsoft.com/office/drawing/2014/main" id="{622FA145-8439-BCF4-86A8-416EF3D9C1DC}"/>
              </a:ext>
            </a:extLst>
          </p:cNvPr>
          <p:cNvSpPr>
            <a:spLocks noGrp="1"/>
          </p:cNvSpPr>
          <p:nvPr>
            <p:ph idx="1"/>
          </p:nvPr>
        </p:nvSpPr>
        <p:spPr/>
        <p:txBody>
          <a:bodyPr>
            <a:normAutofit/>
          </a:bodyPr>
          <a:lstStyle/>
          <a:p>
            <a:pPr>
              <a:buFont typeface="Arial" panose="020B0604020202020204" pitchFamily="34" charset="0"/>
              <a:buChar char="•"/>
            </a:pPr>
            <a:r>
              <a:rPr lang="en-US" dirty="0"/>
              <a:t>Epididymis</a:t>
            </a:r>
          </a:p>
          <a:p>
            <a:pPr lvl="1"/>
            <a:r>
              <a:rPr lang="en-US" dirty="0">
                <a:solidFill>
                  <a:srgbClr val="FF0000"/>
                </a:solidFill>
              </a:rPr>
              <a:t>Concentration </a:t>
            </a:r>
            <a:r>
              <a:rPr lang="en-US" dirty="0"/>
              <a:t>of spermatozoa</a:t>
            </a:r>
          </a:p>
          <a:p>
            <a:pPr lvl="1"/>
            <a:r>
              <a:rPr lang="en-US" dirty="0">
                <a:solidFill>
                  <a:srgbClr val="FF0000"/>
                </a:solidFill>
              </a:rPr>
              <a:t>Storage </a:t>
            </a:r>
            <a:r>
              <a:rPr lang="en-US" dirty="0"/>
              <a:t>&amp;</a:t>
            </a:r>
            <a:r>
              <a:rPr lang="en-US" dirty="0">
                <a:solidFill>
                  <a:srgbClr val="FF0000"/>
                </a:solidFill>
              </a:rPr>
              <a:t> maturation </a:t>
            </a:r>
            <a:r>
              <a:rPr lang="en-US" dirty="0"/>
              <a:t>site</a:t>
            </a:r>
            <a:br>
              <a:rPr lang="en-US" dirty="0"/>
            </a:br>
            <a:endParaRPr lang="en-US" dirty="0"/>
          </a:p>
          <a:p>
            <a:pPr>
              <a:buFont typeface="Arial" panose="020B0604020202020204" pitchFamily="34" charset="0"/>
              <a:buChar char="•"/>
            </a:pPr>
            <a:r>
              <a:rPr lang="en-US" dirty="0"/>
              <a:t>Scrotum</a:t>
            </a:r>
          </a:p>
          <a:p>
            <a:pPr lvl="1"/>
            <a:r>
              <a:rPr lang="en-US" dirty="0"/>
              <a:t>Provides support &amp; protection for testes</a:t>
            </a:r>
          </a:p>
          <a:p>
            <a:pPr lvl="1"/>
            <a:r>
              <a:rPr lang="en-US" dirty="0">
                <a:solidFill>
                  <a:srgbClr val="FF0000"/>
                </a:solidFill>
              </a:rPr>
              <a:t>Temperature regulation </a:t>
            </a:r>
            <a:r>
              <a:rPr lang="en-US" dirty="0"/>
              <a:t>for sperm viability</a:t>
            </a:r>
          </a:p>
          <a:p>
            <a:pPr lvl="2"/>
            <a:r>
              <a:rPr lang="en-US" dirty="0"/>
              <a:t>Maintains temp </a:t>
            </a:r>
            <a:r>
              <a:rPr lang="en-US" dirty="0">
                <a:solidFill>
                  <a:srgbClr val="FF0000"/>
                </a:solidFill>
              </a:rPr>
              <a:t>7-10</a:t>
            </a:r>
            <a:r>
              <a:rPr lang="en-US" baseline="30000" dirty="0">
                <a:solidFill>
                  <a:srgbClr val="FF0000"/>
                </a:solidFill>
              </a:rPr>
              <a:t>o</a:t>
            </a:r>
            <a:r>
              <a:rPr lang="en-US" dirty="0">
                <a:solidFill>
                  <a:srgbClr val="FF0000"/>
                </a:solidFill>
              </a:rPr>
              <a:t>F (4-6</a:t>
            </a:r>
            <a:r>
              <a:rPr lang="en-US" baseline="30000" dirty="0">
                <a:solidFill>
                  <a:srgbClr val="FF0000"/>
                </a:solidFill>
              </a:rPr>
              <a:t>o</a:t>
            </a:r>
            <a:r>
              <a:rPr lang="en-US" dirty="0">
                <a:solidFill>
                  <a:srgbClr val="FF0000"/>
                </a:solidFill>
              </a:rPr>
              <a:t>C) below </a:t>
            </a:r>
            <a:r>
              <a:rPr lang="en-US" dirty="0"/>
              <a:t>body temp</a:t>
            </a:r>
          </a:p>
          <a:p>
            <a:endParaRPr lang="en-US" dirty="0"/>
          </a:p>
        </p:txBody>
      </p:sp>
      <p:pic>
        <p:nvPicPr>
          <p:cNvPr id="8" name="Picture 10" descr="set223">
            <a:extLst>
              <a:ext uri="{FF2B5EF4-FFF2-40B4-BE49-F238E27FC236}">
                <a16:creationId xmlns:a16="http://schemas.microsoft.com/office/drawing/2014/main" id="{AABACF6F-5D4D-2824-5625-8EFB3B2DFA01}"/>
              </a:ext>
            </a:extLst>
          </p:cNvPr>
          <p:cNvPicPr>
            <a:picLocks noChangeAspect="1" noChangeArrowheads="1"/>
          </p:cNvPicPr>
          <p:nvPr/>
        </p:nvPicPr>
        <p:blipFill rotWithShape="1">
          <a:blip r:embed="rId3" cstate="print"/>
          <a:srcRect t="6715" r="20166"/>
          <a:stretch/>
        </p:blipFill>
        <p:spPr bwMode="auto">
          <a:xfrm>
            <a:off x="8761781" y="1750216"/>
            <a:ext cx="1957536" cy="3035798"/>
          </a:xfrm>
          <a:prstGeom prst="rect">
            <a:avLst/>
          </a:prstGeom>
          <a:noFill/>
          <a:ln w="19050">
            <a:solidFill>
              <a:srgbClr val="C00000"/>
            </a:solidFill>
          </a:ln>
        </p:spPr>
      </p:pic>
      <p:grpSp>
        <p:nvGrpSpPr>
          <p:cNvPr id="9" name="Group 11">
            <a:extLst>
              <a:ext uri="{FF2B5EF4-FFF2-40B4-BE49-F238E27FC236}">
                <a16:creationId xmlns:a16="http://schemas.microsoft.com/office/drawing/2014/main" id="{41E84869-F900-25B8-844D-1A4CADE7858A}"/>
              </a:ext>
            </a:extLst>
          </p:cNvPr>
          <p:cNvGrpSpPr>
            <a:grpSpLocks/>
          </p:cNvGrpSpPr>
          <p:nvPr/>
        </p:nvGrpSpPr>
        <p:grpSpPr bwMode="auto">
          <a:xfrm>
            <a:off x="7086776" y="2960767"/>
            <a:ext cx="2457790" cy="561036"/>
            <a:chOff x="3677" y="2968"/>
            <a:chExt cx="1507" cy="344"/>
          </a:xfrm>
        </p:grpSpPr>
        <p:sp>
          <p:nvSpPr>
            <p:cNvPr id="10" name="Text Box 12">
              <a:extLst>
                <a:ext uri="{FF2B5EF4-FFF2-40B4-BE49-F238E27FC236}">
                  <a16:creationId xmlns:a16="http://schemas.microsoft.com/office/drawing/2014/main" id="{2F5DDE1D-A314-F1D8-5827-E3CF26D7ED81}"/>
                </a:ext>
              </a:extLst>
            </p:cNvPr>
            <p:cNvSpPr txBox="1">
              <a:spLocks noChangeArrowheads="1"/>
            </p:cNvSpPr>
            <p:nvPr/>
          </p:nvSpPr>
          <p:spPr bwMode="auto">
            <a:xfrm>
              <a:off x="3677" y="2968"/>
              <a:ext cx="1027" cy="283"/>
            </a:xfrm>
            <a:prstGeom prst="rect">
              <a:avLst/>
            </a:prstGeom>
            <a:noFill/>
            <a:ln w="12700">
              <a:noFill/>
              <a:miter lim="800000"/>
              <a:headEnd type="none" w="sm" len="sm"/>
              <a:tailEnd type="none" w="sm" len="sm"/>
            </a:ln>
            <a:effectLst/>
          </p:spPr>
          <p:txBody>
            <a:bodyPr wrap="non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r>
                <a:rPr lang="en-US" sz="2400" dirty="0">
                  <a:solidFill>
                    <a:srgbClr val="000000"/>
                  </a:solidFill>
                  <a:latin typeface="Arial" panose="020B0604020202020204" pitchFamily="34" charset="0"/>
                  <a:cs typeface="Arial" panose="020B0604020202020204" pitchFamily="34" charset="0"/>
                </a:rPr>
                <a:t>Epididymis</a:t>
              </a:r>
              <a:endParaRPr lang="en-US" sz="2800" dirty="0">
                <a:solidFill>
                  <a:srgbClr val="000000"/>
                </a:solidFill>
                <a:latin typeface="Arial" panose="020B0604020202020204" pitchFamily="34" charset="0"/>
                <a:cs typeface="Arial" panose="020B0604020202020204" pitchFamily="34" charset="0"/>
              </a:endParaRPr>
            </a:p>
          </p:txBody>
        </p:sp>
        <p:sp>
          <p:nvSpPr>
            <p:cNvPr id="11" name="Line 13">
              <a:extLst>
                <a:ext uri="{FF2B5EF4-FFF2-40B4-BE49-F238E27FC236}">
                  <a16:creationId xmlns:a16="http://schemas.microsoft.com/office/drawing/2014/main" id="{02A01416-BA52-AA8C-2971-EDFCDF1B18A3}"/>
                </a:ext>
              </a:extLst>
            </p:cNvPr>
            <p:cNvSpPr>
              <a:spLocks noChangeShapeType="1"/>
            </p:cNvSpPr>
            <p:nvPr/>
          </p:nvSpPr>
          <p:spPr bwMode="auto">
            <a:xfrm>
              <a:off x="3840" y="3312"/>
              <a:ext cx="1344" cy="0"/>
            </a:xfrm>
            <a:prstGeom prst="line">
              <a:avLst/>
            </a:prstGeom>
            <a:noFill/>
            <a:ln w="88900">
              <a:solidFill>
                <a:srgbClr val="C00000"/>
              </a:solidFill>
              <a:round/>
              <a:headEnd type="none" w="sm" len="sm"/>
              <a:tailEnd type="arrow" w="med" len="med"/>
            </a:ln>
            <a:effectLst/>
          </p:spPr>
          <p:txBody>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endParaRPr lang="en-US" sz="2800"/>
            </a:p>
          </p:txBody>
        </p:sp>
      </p:grpSp>
    </p:spTree>
    <p:extLst>
      <p:ext uri="{BB962C8B-B14F-4D97-AF65-F5344CB8AC3E}">
        <p14:creationId xmlns:p14="http://schemas.microsoft.com/office/powerpoint/2010/main" val="111671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3F70-A283-51E0-9CDD-C8AAF756BF2D}"/>
              </a:ext>
            </a:extLst>
          </p:cNvPr>
          <p:cNvSpPr>
            <a:spLocks noGrp="1"/>
          </p:cNvSpPr>
          <p:nvPr>
            <p:ph type="title"/>
          </p:nvPr>
        </p:nvSpPr>
        <p:spPr/>
        <p:txBody>
          <a:bodyPr/>
          <a:lstStyle/>
          <a:p>
            <a:r>
              <a:rPr lang="en-US" dirty="0"/>
              <a:t>Female Reproductive Organs and Function</a:t>
            </a:r>
          </a:p>
        </p:txBody>
      </p:sp>
      <p:sp>
        <p:nvSpPr>
          <p:cNvPr id="3" name="Content Placeholder 2">
            <a:extLst>
              <a:ext uri="{FF2B5EF4-FFF2-40B4-BE49-F238E27FC236}">
                <a16:creationId xmlns:a16="http://schemas.microsoft.com/office/drawing/2014/main" id="{A1636A76-4F96-92AA-A396-51CAC5AB45EF}"/>
              </a:ext>
            </a:extLst>
          </p:cNvPr>
          <p:cNvSpPr>
            <a:spLocks noGrp="1"/>
          </p:cNvSpPr>
          <p:nvPr>
            <p:ph idx="1"/>
          </p:nvPr>
        </p:nvSpPr>
        <p:spPr/>
        <p:txBody>
          <a:bodyPr/>
          <a:lstStyle/>
          <a:p>
            <a:pPr>
              <a:buFont typeface="Arial" panose="020B0604020202020204" pitchFamily="34" charset="0"/>
              <a:buChar char="•"/>
            </a:pPr>
            <a:r>
              <a:rPr lang="en-US" dirty="0"/>
              <a:t>Ovaries (female gonad)</a:t>
            </a:r>
          </a:p>
          <a:p>
            <a:pPr lvl="1">
              <a:buFont typeface="Arial" panose="020B0604020202020204" pitchFamily="34" charset="0"/>
              <a:buChar char="•"/>
            </a:pPr>
            <a:r>
              <a:rPr lang="en-US" dirty="0"/>
              <a:t>Contain the </a:t>
            </a:r>
            <a:r>
              <a:rPr lang="en-US" dirty="0">
                <a:solidFill>
                  <a:srgbClr val="FF0000"/>
                </a:solidFill>
              </a:rPr>
              <a:t>oocytes</a:t>
            </a:r>
          </a:p>
          <a:p>
            <a:pPr>
              <a:buFont typeface="Arial" panose="020B0604020202020204" pitchFamily="34" charset="0"/>
              <a:buChar char="•"/>
            </a:pPr>
            <a:r>
              <a:rPr lang="en-US" dirty="0"/>
              <a:t>Oviducts (Fallopian tube)</a:t>
            </a:r>
          </a:p>
          <a:p>
            <a:pPr lvl="1">
              <a:buFont typeface="Arial" panose="020B0604020202020204" pitchFamily="34" charset="0"/>
              <a:buChar char="•"/>
            </a:pPr>
            <a:r>
              <a:rPr lang="en-US" dirty="0"/>
              <a:t>Site of </a:t>
            </a:r>
            <a:r>
              <a:rPr lang="en-US" dirty="0">
                <a:solidFill>
                  <a:srgbClr val="FF0000"/>
                </a:solidFill>
              </a:rPr>
              <a:t>fertilization</a:t>
            </a:r>
          </a:p>
          <a:p>
            <a:pPr lvl="1">
              <a:buFont typeface="Arial" panose="020B0604020202020204" pitchFamily="34" charset="0"/>
              <a:buChar char="•"/>
            </a:pPr>
            <a:r>
              <a:rPr lang="en-US" dirty="0"/>
              <a:t>Transport of eggs to the uterus</a:t>
            </a:r>
          </a:p>
          <a:p>
            <a:pPr>
              <a:buFont typeface="Arial" panose="020B0604020202020204" pitchFamily="34" charset="0"/>
              <a:buChar char="•"/>
            </a:pPr>
            <a:endParaRPr lang="en-US" dirty="0"/>
          </a:p>
        </p:txBody>
      </p:sp>
      <p:pic>
        <p:nvPicPr>
          <p:cNvPr id="4" name="Content Placeholder 3" descr="IMG_7747.JPG">
            <a:extLst>
              <a:ext uri="{FF2B5EF4-FFF2-40B4-BE49-F238E27FC236}">
                <a16:creationId xmlns:a16="http://schemas.microsoft.com/office/drawing/2014/main" id="{676A1625-F061-58D7-F967-D7A8FCFA04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77" t="1" r="11708" b="8977"/>
          <a:stretch/>
        </p:blipFill>
        <p:spPr>
          <a:xfrm>
            <a:off x="6662056" y="1825626"/>
            <a:ext cx="4393871" cy="3408048"/>
          </a:xfrm>
          <a:prstGeom prst="rect">
            <a:avLst/>
          </a:prstGeom>
          <a:ln w="19050">
            <a:solidFill>
              <a:srgbClr val="C00000"/>
            </a:solidFill>
          </a:ln>
        </p:spPr>
      </p:pic>
      <p:sp>
        <p:nvSpPr>
          <p:cNvPr id="5" name="TextBox 7">
            <a:extLst>
              <a:ext uri="{FF2B5EF4-FFF2-40B4-BE49-F238E27FC236}">
                <a16:creationId xmlns:a16="http://schemas.microsoft.com/office/drawing/2014/main" id="{E1B72549-2A04-DE84-0356-20F0F1C00A3B}"/>
              </a:ext>
            </a:extLst>
          </p:cNvPr>
          <p:cNvSpPr txBox="1">
            <a:spLocks noChangeArrowheads="1"/>
          </p:cNvSpPr>
          <p:nvPr/>
        </p:nvSpPr>
        <p:spPr bwMode="auto">
          <a:xfrm>
            <a:off x="478266" y="4965640"/>
            <a:ext cx="6316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pPr algn="ctr">
              <a:spcBef>
                <a:spcPct val="0"/>
              </a:spcBef>
              <a:buClrTx/>
              <a:buFontTx/>
              <a:buNone/>
            </a:pPr>
            <a:r>
              <a:rPr lang="en-US" altLang="en-US" sz="2400" dirty="0">
                <a:latin typeface="Arial" panose="020B0604020202020204" pitchFamily="34" charset="0"/>
                <a:cs typeface="Arial" panose="020B0604020202020204" pitchFamily="34" charset="0"/>
              </a:rPr>
              <a:t>This slender tubule is the oviduct!</a:t>
            </a:r>
          </a:p>
        </p:txBody>
      </p:sp>
      <p:sp>
        <p:nvSpPr>
          <p:cNvPr id="6" name="Oval 8">
            <a:extLst>
              <a:ext uri="{FF2B5EF4-FFF2-40B4-BE49-F238E27FC236}">
                <a16:creationId xmlns:a16="http://schemas.microsoft.com/office/drawing/2014/main" id="{CDC1FB2E-5216-CCBD-9008-6DA2E612A453}"/>
              </a:ext>
            </a:extLst>
          </p:cNvPr>
          <p:cNvSpPr>
            <a:spLocks noChangeArrowheads="1"/>
          </p:cNvSpPr>
          <p:nvPr/>
        </p:nvSpPr>
        <p:spPr bwMode="auto">
          <a:xfrm>
            <a:off x="8045531" y="2849389"/>
            <a:ext cx="1626920" cy="1173860"/>
          </a:xfrm>
          <a:prstGeom prst="ellipse">
            <a:avLst/>
          </a:prstGeom>
          <a:noFill/>
          <a:ln w="76200" algn="ctr">
            <a:solidFill>
              <a:srgbClr val="F8F8F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pPr>
              <a:spcBef>
                <a:spcPct val="0"/>
              </a:spcBef>
              <a:buClrTx/>
              <a:buFontTx/>
              <a:buNone/>
            </a:pPr>
            <a:endParaRPr lang="en-US" altLang="en-US" sz="2466" b="0">
              <a:solidFill>
                <a:schemeClr val="tx1"/>
              </a:solidFill>
            </a:endParaRPr>
          </a:p>
        </p:txBody>
      </p:sp>
      <p:sp>
        <p:nvSpPr>
          <p:cNvPr id="7" name="TextBox 9">
            <a:extLst>
              <a:ext uri="{FF2B5EF4-FFF2-40B4-BE49-F238E27FC236}">
                <a16:creationId xmlns:a16="http://schemas.microsoft.com/office/drawing/2014/main" id="{CD4B8F2C-D588-4D66-788B-1C263E8DC9A0}"/>
              </a:ext>
            </a:extLst>
          </p:cNvPr>
          <p:cNvSpPr txBox="1">
            <a:spLocks noChangeArrowheads="1"/>
          </p:cNvSpPr>
          <p:nvPr/>
        </p:nvSpPr>
        <p:spPr bwMode="auto">
          <a:xfrm>
            <a:off x="7733942" y="2213959"/>
            <a:ext cx="20859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pPr algn="ctr">
              <a:spcBef>
                <a:spcPct val="0"/>
              </a:spcBef>
              <a:buClrTx/>
              <a:buFontTx/>
              <a:buNone/>
            </a:pPr>
            <a:r>
              <a:rPr lang="en-US" altLang="en-US" sz="2400" dirty="0">
                <a:solidFill>
                  <a:schemeClr val="bg1"/>
                </a:solidFill>
                <a:latin typeface="Arial" panose="020B0604020202020204" pitchFamily="34" charset="0"/>
                <a:cs typeface="Arial" panose="020B0604020202020204" pitchFamily="34" charset="0"/>
              </a:rPr>
              <a:t>The Ovary</a:t>
            </a:r>
          </a:p>
        </p:txBody>
      </p:sp>
      <p:cxnSp>
        <p:nvCxnSpPr>
          <p:cNvPr id="8" name="Straight Arrow Connector 5">
            <a:extLst>
              <a:ext uri="{FF2B5EF4-FFF2-40B4-BE49-F238E27FC236}">
                <a16:creationId xmlns:a16="http://schemas.microsoft.com/office/drawing/2014/main" id="{B4A51D50-44AF-9441-E1AF-1945E9A290E2}"/>
              </a:ext>
            </a:extLst>
          </p:cNvPr>
          <p:cNvCxnSpPr>
            <a:cxnSpLocks noChangeShapeType="1"/>
          </p:cNvCxnSpPr>
          <p:nvPr/>
        </p:nvCxnSpPr>
        <p:spPr bwMode="auto">
          <a:xfrm flipV="1">
            <a:off x="5972821" y="4280583"/>
            <a:ext cx="2506161" cy="953090"/>
          </a:xfrm>
          <a:prstGeom prst="straightConnector1">
            <a:avLst/>
          </a:prstGeom>
          <a:noFill/>
          <a:ln w="101600" algn="ctr">
            <a:solidFill>
              <a:schemeClr val="bg1"/>
            </a:solidFill>
            <a:round/>
            <a:headEnd type="none" w="sm" len="sm"/>
            <a:tailEnd type="arrow" w="med" len="med"/>
          </a:ln>
          <a:effectLst>
            <a:outerShdw blurRad="50800" dist="63500" dir="5400000" algn="t" rotWithShape="0">
              <a:prstClr val="black">
                <a:alpha val="40000"/>
              </a:prstClr>
            </a:outerShdw>
          </a:effectLst>
        </p:spPr>
      </p:cxnSp>
    </p:spTree>
    <p:extLst>
      <p:ext uri="{BB962C8B-B14F-4D97-AF65-F5344CB8AC3E}">
        <p14:creationId xmlns:p14="http://schemas.microsoft.com/office/powerpoint/2010/main" val="417787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2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3F70-A283-51E0-9CDD-C8AAF756BF2D}"/>
              </a:ext>
            </a:extLst>
          </p:cNvPr>
          <p:cNvSpPr>
            <a:spLocks noGrp="1"/>
          </p:cNvSpPr>
          <p:nvPr>
            <p:ph type="title"/>
          </p:nvPr>
        </p:nvSpPr>
        <p:spPr/>
        <p:txBody>
          <a:bodyPr/>
          <a:lstStyle/>
          <a:p>
            <a:r>
              <a:rPr lang="en-US" dirty="0"/>
              <a:t>Female Reproductive Organs and Function</a:t>
            </a:r>
          </a:p>
        </p:txBody>
      </p:sp>
      <p:sp>
        <p:nvSpPr>
          <p:cNvPr id="3" name="Content Placeholder 2">
            <a:extLst>
              <a:ext uri="{FF2B5EF4-FFF2-40B4-BE49-F238E27FC236}">
                <a16:creationId xmlns:a16="http://schemas.microsoft.com/office/drawing/2014/main" id="{A1636A76-4F96-92AA-A396-51CAC5AB45EF}"/>
              </a:ext>
            </a:extLst>
          </p:cNvPr>
          <p:cNvSpPr>
            <a:spLocks noGrp="1"/>
          </p:cNvSpPr>
          <p:nvPr>
            <p:ph idx="1"/>
          </p:nvPr>
        </p:nvSpPr>
        <p:spPr>
          <a:xfrm>
            <a:off x="838200" y="1825625"/>
            <a:ext cx="7610475" cy="4351338"/>
          </a:xfrm>
        </p:spPr>
        <p:txBody>
          <a:bodyPr/>
          <a:lstStyle/>
          <a:p>
            <a:pPr>
              <a:buFont typeface="Arial" panose="020B0604020202020204" pitchFamily="34" charset="0"/>
              <a:buChar char="•"/>
            </a:pPr>
            <a:r>
              <a:rPr lang="en-US" dirty="0"/>
              <a:t>Uterus</a:t>
            </a:r>
          </a:p>
          <a:p>
            <a:pPr lvl="1">
              <a:buFont typeface="Arial" panose="020B0604020202020204" pitchFamily="34" charset="0"/>
              <a:buChar char="•"/>
            </a:pPr>
            <a:r>
              <a:rPr lang="en-US" dirty="0"/>
              <a:t>Site of pregnancy</a:t>
            </a:r>
          </a:p>
          <a:p>
            <a:pPr lvl="1">
              <a:buFont typeface="Arial" panose="020B0604020202020204" pitchFamily="34" charset="0"/>
              <a:buChar char="•"/>
            </a:pPr>
            <a:r>
              <a:rPr lang="en-US" dirty="0"/>
              <a:t>Responsible for expulsion of the fetus</a:t>
            </a:r>
          </a:p>
          <a:p>
            <a:pPr>
              <a:buFont typeface="Arial" panose="020B0604020202020204" pitchFamily="34" charset="0"/>
              <a:buChar char="•"/>
            </a:pPr>
            <a:r>
              <a:rPr lang="en-US" dirty="0"/>
              <a:t>Cervix</a:t>
            </a:r>
          </a:p>
          <a:p>
            <a:pPr lvl="1">
              <a:buFont typeface="Arial" panose="020B0604020202020204" pitchFamily="34" charset="0"/>
              <a:buChar char="•"/>
            </a:pPr>
            <a:r>
              <a:rPr lang="en-US" dirty="0"/>
              <a:t>Storage reservoir &amp; passageway for spermatozoa during natural service</a:t>
            </a:r>
          </a:p>
          <a:p>
            <a:pPr lvl="1">
              <a:buFont typeface="Arial" panose="020B0604020202020204" pitchFamily="34" charset="0"/>
              <a:buChar char="•"/>
            </a:pPr>
            <a:r>
              <a:rPr lang="en-US" dirty="0"/>
              <a:t>“Gateway” between uterus &amp; vagina</a:t>
            </a:r>
          </a:p>
          <a:p>
            <a:pPr>
              <a:buFont typeface="Arial" panose="020B0604020202020204" pitchFamily="34" charset="0"/>
              <a:buChar char="•"/>
            </a:pPr>
            <a:endParaRPr lang="en-US" dirty="0"/>
          </a:p>
        </p:txBody>
      </p:sp>
      <p:pic>
        <p:nvPicPr>
          <p:cNvPr id="9" name="Picture 12" descr="Dc0008l">
            <a:extLst>
              <a:ext uri="{FF2B5EF4-FFF2-40B4-BE49-F238E27FC236}">
                <a16:creationId xmlns:a16="http://schemas.microsoft.com/office/drawing/2014/main" id="{C0A7FA06-25CD-C459-57D8-EA111CB6D19F}"/>
              </a:ext>
            </a:extLst>
          </p:cNvPr>
          <p:cNvPicPr>
            <a:picLocks noChangeAspect="1" noChangeArrowheads="1"/>
          </p:cNvPicPr>
          <p:nvPr/>
        </p:nvPicPr>
        <p:blipFill rotWithShape="1">
          <a:blip r:embed="rId3" cstate="print"/>
          <a:srcRect l="25134" r="27772" b="15133"/>
          <a:stretch/>
        </p:blipFill>
        <p:spPr bwMode="auto">
          <a:xfrm>
            <a:off x="8667267" y="1931437"/>
            <a:ext cx="2621218" cy="2786678"/>
          </a:xfrm>
          <a:prstGeom prst="rect">
            <a:avLst/>
          </a:prstGeom>
          <a:noFill/>
          <a:ln w="19050">
            <a:solidFill>
              <a:srgbClr val="C00000"/>
            </a:solidFill>
          </a:ln>
        </p:spPr>
      </p:pic>
    </p:spTree>
    <p:extLst>
      <p:ext uri="{BB962C8B-B14F-4D97-AF65-F5344CB8AC3E}">
        <p14:creationId xmlns:p14="http://schemas.microsoft.com/office/powerpoint/2010/main" val="286611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EMALEIN">
            <a:extLst>
              <a:ext uri="{FF2B5EF4-FFF2-40B4-BE49-F238E27FC236}">
                <a16:creationId xmlns:a16="http://schemas.microsoft.com/office/drawing/2014/main" id="{F3248C43-C513-8E81-2382-585E23062FF7}"/>
              </a:ext>
            </a:extLst>
          </p:cNvPr>
          <p:cNvPicPr>
            <a:picLocks noChangeAspect="1" noChangeArrowheads="1"/>
          </p:cNvPicPr>
          <p:nvPr/>
        </p:nvPicPr>
        <p:blipFill>
          <a:blip r:embed="rId3" cstate="print"/>
          <a:srcRect b="11058"/>
          <a:stretch>
            <a:fillRect/>
          </a:stretch>
        </p:blipFill>
        <p:spPr bwMode="auto">
          <a:xfrm>
            <a:off x="1175659" y="0"/>
            <a:ext cx="9286504" cy="6656519"/>
          </a:xfrm>
          <a:prstGeom prst="rect">
            <a:avLst/>
          </a:prstGeom>
          <a:noFill/>
        </p:spPr>
      </p:pic>
      <p:sp>
        <p:nvSpPr>
          <p:cNvPr id="26" name="Line 16">
            <a:extLst>
              <a:ext uri="{FF2B5EF4-FFF2-40B4-BE49-F238E27FC236}">
                <a16:creationId xmlns:a16="http://schemas.microsoft.com/office/drawing/2014/main" id="{5980359D-E4CE-C794-46EC-F89EB64537D4}"/>
              </a:ext>
            </a:extLst>
          </p:cNvPr>
          <p:cNvSpPr>
            <a:spLocks noChangeShapeType="1"/>
          </p:cNvSpPr>
          <p:nvPr/>
        </p:nvSpPr>
        <p:spPr bwMode="auto">
          <a:xfrm flipV="1">
            <a:off x="1100193" y="2819840"/>
            <a:ext cx="1610813" cy="924730"/>
          </a:xfrm>
          <a:prstGeom prst="line">
            <a:avLst/>
          </a:prstGeom>
          <a:noFill/>
          <a:ln w="101600">
            <a:solidFill>
              <a:schemeClr val="accent4"/>
            </a:solidFill>
            <a:round/>
            <a:headEnd/>
            <a:tailEnd type="arrow" w="med" len="med"/>
          </a:ln>
          <a:effectLst/>
        </p:spPr>
        <p:txBody>
          <a:bodyPr wrap="none" anchor="ct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endParaRPr lang="en-US" sz="2807"/>
          </a:p>
        </p:txBody>
      </p:sp>
      <p:sp>
        <p:nvSpPr>
          <p:cNvPr id="27" name="Line 16">
            <a:extLst>
              <a:ext uri="{FF2B5EF4-FFF2-40B4-BE49-F238E27FC236}">
                <a16:creationId xmlns:a16="http://schemas.microsoft.com/office/drawing/2014/main" id="{1B6C1B97-D648-7FC8-FD05-CE046627A8C7}"/>
              </a:ext>
            </a:extLst>
          </p:cNvPr>
          <p:cNvSpPr>
            <a:spLocks noChangeShapeType="1"/>
          </p:cNvSpPr>
          <p:nvPr/>
        </p:nvSpPr>
        <p:spPr bwMode="auto">
          <a:xfrm flipV="1">
            <a:off x="3503679" y="2454122"/>
            <a:ext cx="316824" cy="833804"/>
          </a:xfrm>
          <a:prstGeom prst="line">
            <a:avLst/>
          </a:prstGeom>
          <a:noFill/>
          <a:ln w="101600">
            <a:solidFill>
              <a:schemeClr val="accent4"/>
            </a:solidFill>
            <a:round/>
            <a:headEnd/>
            <a:tailEnd type="arrow" w="med" len="med"/>
          </a:ln>
          <a:effectLst/>
        </p:spPr>
        <p:txBody>
          <a:bodyPr wrap="none" anchor="ct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endParaRPr lang="en-US" sz="2807"/>
          </a:p>
        </p:txBody>
      </p:sp>
      <p:sp>
        <p:nvSpPr>
          <p:cNvPr id="28" name="Line 16">
            <a:extLst>
              <a:ext uri="{FF2B5EF4-FFF2-40B4-BE49-F238E27FC236}">
                <a16:creationId xmlns:a16="http://schemas.microsoft.com/office/drawing/2014/main" id="{6572D888-DAA6-ACA8-FAA9-327ECF78E691}"/>
              </a:ext>
            </a:extLst>
          </p:cNvPr>
          <p:cNvSpPr>
            <a:spLocks noChangeShapeType="1"/>
          </p:cNvSpPr>
          <p:nvPr/>
        </p:nvSpPr>
        <p:spPr bwMode="auto">
          <a:xfrm flipV="1">
            <a:off x="3986842" y="3220264"/>
            <a:ext cx="206749" cy="761560"/>
          </a:xfrm>
          <a:prstGeom prst="line">
            <a:avLst/>
          </a:prstGeom>
          <a:noFill/>
          <a:ln w="101600">
            <a:solidFill>
              <a:schemeClr val="accent4"/>
            </a:solidFill>
            <a:round/>
            <a:headEnd/>
            <a:tailEnd type="arrow" w="med" len="med"/>
          </a:ln>
          <a:effectLst/>
        </p:spPr>
        <p:txBody>
          <a:bodyPr wrap="none" anchor="ct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endParaRPr lang="en-US" sz="2807"/>
          </a:p>
        </p:txBody>
      </p:sp>
      <p:sp>
        <p:nvSpPr>
          <p:cNvPr id="29" name="Line 16">
            <a:extLst>
              <a:ext uri="{FF2B5EF4-FFF2-40B4-BE49-F238E27FC236}">
                <a16:creationId xmlns:a16="http://schemas.microsoft.com/office/drawing/2014/main" id="{D13F0A8D-D883-AB6F-8479-1720471BF167}"/>
              </a:ext>
            </a:extLst>
          </p:cNvPr>
          <p:cNvSpPr>
            <a:spLocks noChangeShapeType="1"/>
          </p:cNvSpPr>
          <p:nvPr/>
        </p:nvSpPr>
        <p:spPr bwMode="auto">
          <a:xfrm flipV="1">
            <a:off x="5041540" y="3370212"/>
            <a:ext cx="634437" cy="761560"/>
          </a:xfrm>
          <a:prstGeom prst="line">
            <a:avLst/>
          </a:prstGeom>
          <a:noFill/>
          <a:ln w="101600">
            <a:solidFill>
              <a:schemeClr val="accent4"/>
            </a:solidFill>
            <a:round/>
            <a:headEnd/>
            <a:tailEnd type="arrow" w="med" len="med"/>
          </a:ln>
          <a:effectLst/>
        </p:spPr>
        <p:txBody>
          <a:bodyPr wrap="none" anchor="ct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endParaRPr lang="en-US" sz="2807"/>
          </a:p>
        </p:txBody>
      </p:sp>
      <p:sp>
        <p:nvSpPr>
          <p:cNvPr id="30" name="Line 16">
            <a:extLst>
              <a:ext uri="{FF2B5EF4-FFF2-40B4-BE49-F238E27FC236}">
                <a16:creationId xmlns:a16="http://schemas.microsoft.com/office/drawing/2014/main" id="{1944119F-1A13-DCC0-4903-13FEB24C3129}"/>
              </a:ext>
            </a:extLst>
          </p:cNvPr>
          <p:cNvSpPr>
            <a:spLocks noChangeShapeType="1"/>
          </p:cNvSpPr>
          <p:nvPr/>
        </p:nvSpPr>
        <p:spPr bwMode="auto">
          <a:xfrm flipH="1" flipV="1">
            <a:off x="5804640" y="2733628"/>
            <a:ext cx="655852" cy="1687763"/>
          </a:xfrm>
          <a:prstGeom prst="line">
            <a:avLst/>
          </a:prstGeom>
          <a:noFill/>
          <a:ln w="101600">
            <a:solidFill>
              <a:schemeClr val="accent4"/>
            </a:solidFill>
            <a:round/>
            <a:headEnd/>
            <a:tailEnd type="arrow" w="med" len="med"/>
          </a:ln>
          <a:effectLst/>
        </p:spPr>
        <p:txBody>
          <a:bodyPr wrap="none" anchor="ct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endParaRPr lang="en-US" sz="2807"/>
          </a:p>
        </p:txBody>
      </p:sp>
      <p:sp>
        <p:nvSpPr>
          <p:cNvPr id="31" name="Line 16">
            <a:extLst>
              <a:ext uri="{FF2B5EF4-FFF2-40B4-BE49-F238E27FC236}">
                <a16:creationId xmlns:a16="http://schemas.microsoft.com/office/drawing/2014/main" id="{C554834E-76FA-9DCA-9461-B398A27FC14D}"/>
              </a:ext>
            </a:extLst>
          </p:cNvPr>
          <p:cNvSpPr>
            <a:spLocks noChangeShapeType="1"/>
          </p:cNvSpPr>
          <p:nvPr/>
        </p:nvSpPr>
        <p:spPr bwMode="auto">
          <a:xfrm flipH="1" flipV="1">
            <a:off x="7904067" y="3023445"/>
            <a:ext cx="1808075" cy="936282"/>
          </a:xfrm>
          <a:prstGeom prst="line">
            <a:avLst/>
          </a:prstGeom>
          <a:noFill/>
          <a:ln w="101600">
            <a:solidFill>
              <a:schemeClr val="accent4"/>
            </a:solidFill>
            <a:round/>
            <a:headEnd/>
            <a:tailEnd type="arrow" w="med" len="med"/>
          </a:ln>
          <a:effectLst/>
        </p:spPr>
        <p:txBody>
          <a:bodyPr wrap="none" anchor="ct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endParaRPr lang="en-US" sz="2807"/>
          </a:p>
        </p:txBody>
      </p:sp>
      <p:sp>
        <p:nvSpPr>
          <p:cNvPr id="32" name="Line 16">
            <a:extLst>
              <a:ext uri="{FF2B5EF4-FFF2-40B4-BE49-F238E27FC236}">
                <a16:creationId xmlns:a16="http://schemas.microsoft.com/office/drawing/2014/main" id="{8DCD6BCF-84C9-E692-0A08-5E23AD3418B6}"/>
              </a:ext>
            </a:extLst>
          </p:cNvPr>
          <p:cNvSpPr>
            <a:spLocks noChangeShapeType="1"/>
          </p:cNvSpPr>
          <p:nvPr/>
        </p:nvSpPr>
        <p:spPr bwMode="auto">
          <a:xfrm flipH="1" flipV="1">
            <a:off x="8646505" y="2771305"/>
            <a:ext cx="1293142" cy="252140"/>
          </a:xfrm>
          <a:prstGeom prst="line">
            <a:avLst/>
          </a:prstGeom>
          <a:noFill/>
          <a:ln w="101600">
            <a:solidFill>
              <a:schemeClr val="accent4"/>
            </a:solidFill>
            <a:round/>
            <a:headEnd/>
            <a:tailEnd type="arrow" w="med" len="med"/>
          </a:ln>
          <a:effectLst/>
        </p:spPr>
        <p:txBody>
          <a:bodyPr wrap="none" anchor="ct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endParaRPr lang="en-US" sz="2807"/>
          </a:p>
        </p:txBody>
      </p:sp>
      <p:sp>
        <p:nvSpPr>
          <p:cNvPr id="34" name="Line 16">
            <a:extLst>
              <a:ext uri="{FF2B5EF4-FFF2-40B4-BE49-F238E27FC236}">
                <a16:creationId xmlns:a16="http://schemas.microsoft.com/office/drawing/2014/main" id="{FA942902-2984-A828-657C-16809685EF9E}"/>
              </a:ext>
            </a:extLst>
          </p:cNvPr>
          <p:cNvSpPr>
            <a:spLocks noChangeShapeType="1"/>
          </p:cNvSpPr>
          <p:nvPr/>
        </p:nvSpPr>
        <p:spPr bwMode="auto">
          <a:xfrm flipH="1">
            <a:off x="7940961" y="1697499"/>
            <a:ext cx="2088791" cy="833804"/>
          </a:xfrm>
          <a:prstGeom prst="line">
            <a:avLst/>
          </a:prstGeom>
          <a:noFill/>
          <a:ln w="101600">
            <a:solidFill>
              <a:schemeClr val="accent4"/>
            </a:solidFill>
            <a:round/>
            <a:headEnd/>
            <a:tailEnd type="arrow" w="med" len="med"/>
          </a:ln>
          <a:effectLst/>
        </p:spPr>
        <p:txBody>
          <a:bodyPr wrap="none" anchor="ct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endParaRPr lang="en-US" sz="2807"/>
          </a:p>
        </p:txBody>
      </p:sp>
      <p:sp>
        <p:nvSpPr>
          <p:cNvPr id="35" name="Line 16">
            <a:extLst>
              <a:ext uri="{FF2B5EF4-FFF2-40B4-BE49-F238E27FC236}">
                <a16:creationId xmlns:a16="http://schemas.microsoft.com/office/drawing/2014/main" id="{1B6A345A-C8B1-B62D-1C01-103C20C907C0}"/>
              </a:ext>
            </a:extLst>
          </p:cNvPr>
          <p:cNvSpPr>
            <a:spLocks noChangeShapeType="1"/>
          </p:cNvSpPr>
          <p:nvPr/>
        </p:nvSpPr>
        <p:spPr bwMode="auto">
          <a:xfrm>
            <a:off x="2351314" y="613620"/>
            <a:ext cx="1010330" cy="796300"/>
          </a:xfrm>
          <a:prstGeom prst="line">
            <a:avLst/>
          </a:prstGeom>
          <a:noFill/>
          <a:ln w="101600">
            <a:solidFill>
              <a:schemeClr val="accent4"/>
            </a:solidFill>
            <a:round/>
            <a:headEnd/>
            <a:tailEnd type="arrow" w="med" len="med"/>
          </a:ln>
          <a:effectLst/>
        </p:spPr>
        <p:txBody>
          <a:bodyPr wrap="none" anchor="ct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endParaRPr lang="en-US" sz="2807"/>
          </a:p>
        </p:txBody>
      </p:sp>
      <p:sp>
        <p:nvSpPr>
          <p:cNvPr id="36" name="Text Box 12">
            <a:extLst>
              <a:ext uri="{FF2B5EF4-FFF2-40B4-BE49-F238E27FC236}">
                <a16:creationId xmlns:a16="http://schemas.microsoft.com/office/drawing/2014/main" id="{F2E69E92-D025-FF78-44FD-5F0F81FB60E0}"/>
              </a:ext>
            </a:extLst>
          </p:cNvPr>
          <p:cNvSpPr txBox="1">
            <a:spLocks noChangeArrowheads="1"/>
          </p:cNvSpPr>
          <p:nvPr/>
        </p:nvSpPr>
        <p:spPr bwMode="auto">
          <a:xfrm>
            <a:off x="604812" y="3750992"/>
            <a:ext cx="1310799" cy="461665"/>
          </a:xfrm>
          <a:prstGeom prst="rect">
            <a:avLst/>
          </a:prstGeom>
          <a:noFill/>
          <a:ln w="9525">
            <a:noFill/>
            <a:miter lim="800000"/>
            <a:headEnd/>
            <a:tailEnd/>
          </a:ln>
          <a:effectLst/>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r>
              <a:rPr lang="en-US" sz="2400" b="1" dirty="0">
                <a:solidFill>
                  <a:srgbClr val="000000"/>
                </a:solidFill>
                <a:latin typeface="Arial" panose="020B0604020202020204" pitchFamily="34" charset="0"/>
                <a:cs typeface="Arial" panose="020B0604020202020204" pitchFamily="34" charset="0"/>
              </a:rPr>
              <a:t>Vulva</a:t>
            </a:r>
            <a:endParaRPr lang="en-US" sz="2400" dirty="0">
              <a:solidFill>
                <a:srgbClr val="000000"/>
              </a:solidFill>
              <a:latin typeface="Arial" panose="020B0604020202020204" pitchFamily="34" charset="0"/>
              <a:cs typeface="Arial" panose="020B0604020202020204" pitchFamily="34" charset="0"/>
            </a:endParaRPr>
          </a:p>
        </p:txBody>
      </p:sp>
      <p:sp>
        <p:nvSpPr>
          <p:cNvPr id="37" name="Text Box 12">
            <a:extLst>
              <a:ext uri="{FF2B5EF4-FFF2-40B4-BE49-F238E27FC236}">
                <a16:creationId xmlns:a16="http://schemas.microsoft.com/office/drawing/2014/main" id="{B8519C52-950D-F8DB-AD2D-3A5FCC6EF120}"/>
              </a:ext>
            </a:extLst>
          </p:cNvPr>
          <p:cNvSpPr txBox="1">
            <a:spLocks noChangeArrowheads="1"/>
          </p:cNvSpPr>
          <p:nvPr/>
        </p:nvSpPr>
        <p:spPr bwMode="auto">
          <a:xfrm>
            <a:off x="2821674" y="3237818"/>
            <a:ext cx="1310799" cy="461665"/>
          </a:xfrm>
          <a:prstGeom prst="rect">
            <a:avLst/>
          </a:prstGeom>
          <a:noFill/>
          <a:ln w="9525">
            <a:noFill/>
            <a:miter lim="800000"/>
            <a:headEnd/>
            <a:tailEnd/>
          </a:ln>
          <a:effectLst/>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r>
              <a:rPr lang="en-US" sz="2400" b="1" dirty="0">
                <a:solidFill>
                  <a:schemeClr val="bg1"/>
                </a:solidFill>
                <a:latin typeface="Arial" panose="020B0604020202020204" pitchFamily="34" charset="0"/>
                <a:cs typeface="Arial" panose="020B0604020202020204" pitchFamily="34" charset="0"/>
              </a:rPr>
              <a:t>Vagina</a:t>
            </a:r>
            <a:endParaRPr lang="en-US" sz="2400" dirty="0">
              <a:solidFill>
                <a:schemeClr val="bg1"/>
              </a:solidFill>
              <a:latin typeface="Arial" panose="020B0604020202020204" pitchFamily="34" charset="0"/>
              <a:cs typeface="Arial" panose="020B0604020202020204" pitchFamily="34" charset="0"/>
            </a:endParaRPr>
          </a:p>
        </p:txBody>
      </p:sp>
      <p:sp>
        <p:nvSpPr>
          <p:cNvPr id="38" name="Text Box 12">
            <a:extLst>
              <a:ext uri="{FF2B5EF4-FFF2-40B4-BE49-F238E27FC236}">
                <a16:creationId xmlns:a16="http://schemas.microsoft.com/office/drawing/2014/main" id="{B497ADBF-93C1-E5D2-1CF0-53240F0DFC3F}"/>
              </a:ext>
            </a:extLst>
          </p:cNvPr>
          <p:cNvSpPr txBox="1">
            <a:spLocks noChangeArrowheads="1"/>
          </p:cNvSpPr>
          <p:nvPr/>
        </p:nvSpPr>
        <p:spPr bwMode="auto">
          <a:xfrm>
            <a:off x="3422708" y="3959727"/>
            <a:ext cx="1310799" cy="461665"/>
          </a:xfrm>
          <a:prstGeom prst="rect">
            <a:avLst/>
          </a:prstGeom>
          <a:noFill/>
          <a:ln w="9525">
            <a:noFill/>
            <a:miter lim="800000"/>
            <a:headEnd/>
            <a:tailEnd/>
          </a:ln>
          <a:effectLst/>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r>
              <a:rPr lang="en-US" sz="2400" b="1" dirty="0">
                <a:solidFill>
                  <a:schemeClr val="bg1"/>
                </a:solidFill>
                <a:latin typeface="Arial" panose="020B0604020202020204" pitchFamily="34" charset="0"/>
                <a:cs typeface="Arial" panose="020B0604020202020204" pitchFamily="34" charset="0"/>
              </a:rPr>
              <a:t>Pelvis</a:t>
            </a:r>
            <a:endParaRPr lang="en-US" sz="2400" dirty="0">
              <a:solidFill>
                <a:schemeClr val="bg1"/>
              </a:solidFill>
              <a:latin typeface="Arial" panose="020B0604020202020204" pitchFamily="34" charset="0"/>
              <a:cs typeface="Arial" panose="020B0604020202020204" pitchFamily="34" charset="0"/>
            </a:endParaRPr>
          </a:p>
        </p:txBody>
      </p:sp>
      <p:sp>
        <p:nvSpPr>
          <p:cNvPr id="39" name="Text Box 12">
            <a:extLst>
              <a:ext uri="{FF2B5EF4-FFF2-40B4-BE49-F238E27FC236}">
                <a16:creationId xmlns:a16="http://schemas.microsoft.com/office/drawing/2014/main" id="{8EA497F0-50AC-4F81-5B39-094DAC1A8159}"/>
              </a:ext>
            </a:extLst>
          </p:cNvPr>
          <p:cNvSpPr txBox="1">
            <a:spLocks noChangeArrowheads="1"/>
          </p:cNvSpPr>
          <p:nvPr/>
        </p:nvSpPr>
        <p:spPr bwMode="auto">
          <a:xfrm>
            <a:off x="4645379" y="4120216"/>
            <a:ext cx="1392642" cy="461665"/>
          </a:xfrm>
          <a:prstGeom prst="rect">
            <a:avLst/>
          </a:prstGeom>
          <a:noFill/>
          <a:ln w="9525">
            <a:noFill/>
            <a:miter lim="800000"/>
            <a:headEnd/>
            <a:tailEnd/>
          </a:ln>
          <a:effectLst/>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r>
              <a:rPr lang="en-US" sz="2400" b="1" dirty="0">
                <a:solidFill>
                  <a:schemeClr val="bg1"/>
                </a:solidFill>
                <a:latin typeface="Arial" panose="020B0604020202020204" pitchFamily="34" charset="0"/>
                <a:cs typeface="Arial" panose="020B0604020202020204" pitchFamily="34" charset="0"/>
              </a:rPr>
              <a:t>Bladder</a:t>
            </a:r>
            <a:endParaRPr lang="en-US" sz="2400" dirty="0">
              <a:solidFill>
                <a:schemeClr val="bg1"/>
              </a:solidFill>
              <a:latin typeface="Arial" panose="020B0604020202020204" pitchFamily="34" charset="0"/>
              <a:cs typeface="Arial" panose="020B0604020202020204" pitchFamily="34" charset="0"/>
            </a:endParaRPr>
          </a:p>
        </p:txBody>
      </p:sp>
      <p:sp>
        <p:nvSpPr>
          <p:cNvPr id="40" name="Text Box 12">
            <a:extLst>
              <a:ext uri="{FF2B5EF4-FFF2-40B4-BE49-F238E27FC236}">
                <a16:creationId xmlns:a16="http://schemas.microsoft.com/office/drawing/2014/main" id="{1D6F5F29-36AC-3274-E505-A2118B93EB3B}"/>
              </a:ext>
            </a:extLst>
          </p:cNvPr>
          <p:cNvSpPr txBox="1">
            <a:spLocks noChangeArrowheads="1"/>
          </p:cNvSpPr>
          <p:nvPr/>
        </p:nvSpPr>
        <p:spPr bwMode="auto">
          <a:xfrm>
            <a:off x="5956178" y="4421391"/>
            <a:ext cx="1392642" cy="461665"/>
          </a:xfrm>
          <a:prstGeom prst="rect">
            <a:avLst/>
          </a:prstGeom>
          <a:noFill/>
          <a:ln w="9525">
            <a:noFill/>
            <a:miter lim="800000"/>
            <a:headEnd/>
            <a:tailEnd/>
          </a:ln>
          <a:effectLst/>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r>
              <a:rPr lang="en-US" sz="2400" b="1" dirty="0">
                <a:solidFill>
                  <a:schemeClr val="bg1"/>
                </a:solidFill>
                <a:latin typeface="Arial" panose="020B0604020202020204" pitchFamily="34" charset="0"/>
                <a:cs typeface="Arial" panose="020B0604020202020204" pitchFamily="34" charset="0"/>
              </a:rPr>
              <a:t>Cervix</a:t>
            </a:r>
            <a:endParaRPr lang="en-US" sz="2400" dirty="0">
              <a:solidFill>
                <a:schemeClr val="bg1"/>
              </a:solidFill>
              <a:latin typeface="Arial" panose="020B0604020202020204" pitchFamily="34" charset="0"/>
              <a:cs typeface="Arial" panose="020B0604020202020204" pitchFamily="34" charset="0"/>
            </a:endParaRPr>
          </a:p>
        </p:txBody>
      </p:sp>
      <p:sp>
        <p:nvSpPr>
          <p:cNvPr id="41" name="Text Box 12">
            <a:extLst>
              <a:ext uri="{FF2B5EF4-FFF2-40B4-BE49-F238E27FC236}">
                <a16:creationId xmlns:a16="http://schemas.microsoft.com/office/drawing/2014/main" id="{A781C1AB-EFAC-BFDA-C3C0-16EB0FE8BE16}"/>
              </a:ext>
            </a:extLst>
          </p:cNvPr>
          <p:cNvSpPr txBox="1">
            <a:spLocks noChangeArrowheads="1"/>
          </p:cNvSpPr>
          <p:nvPr/>
        </p:nvSpPr>
        <p:spPr bwMode="auto">
          <a:xfrm>
            <a:off x="9806763" y="3750992"/>
            <a:ext cx="1503349" cy="461665"/>
          </a:xfrm>
          <a:prstGeom prst="rect">
            <a:avLst/>
          </a:prstGeom>
          <a:noFill/>
          <a:ln w="9525">
            <a:noFill/>
            <a:miter lim="800000"/>
            <a:headEnd/>
            <a:tailEnd/>
          </a:ln>
          <a:effectLst/>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r>
              <a:rPr lang="en-US" sz="2400" b="1" dirty="0">
                <a:solidFill>
                  <a:srgbClr val="000000"/>
                </a:solidFill>
                <a:latin typeface="Arial" panose="020B0604020202020204" pitchFamily="34" charset="0"/>
                <a:cs typeface="Arial" panose="020B0604020202020204" pitchFamily="34" charset="0"/>
              </a:rPr>
              <a:t>Oviduct</a:t>
            </a:r>
            <a:endParaRPr lang="en-US" sz="2400" dirty="0">
              <a:solidFill>
                <a:srgbClr val="000000"/>
              </a:solidFill>
              <a:latin typeface="Arial" panose="020B0604020202020204" pitchFamily="34" charset="0"/>
              <a:cs typeface="Arial" panose="020B0604020202020204" pitchFamily="34" charset="0"/>
            </a:endParaRPr>
          </a:p>
        </p:txBody>
      </p:sp>
      <p:sp>
        <p:nvSpPr>
          <p:cNvPr id="42" name="Text Box 12">
            <a:extLst>
              <a:ext uri="{FF2B5EF4-FFF2-40B4-BE49-F238E27FC236}">
                <a16:creationId xmlns:a16="http://schemas.microsoft.com/office/drawing/2014/main" id="{ACFBE2E7-E526-F344-3ED6-D69DB1A22417}"/>
              </a:ext>
            </a:extLst>
          </p:cNvPr>
          <p:cNvSpPr txBox="1">
            <a:spLocks noChangeArrowheads="1"/>
          </p:cNvSpPr>
          <p:nvPr/>
        </p:nvSpPr>
        <p:spPr bwMode="auto">
          <a:xfrm>
            <a:off x="9959163" y="2809323"/>
            <a:ext cx="1503349" cy="461665"/>
          </a:xfrm>
          <a:prstGeom prst="rect">
            <a:avLst/>
          </a:prstGeom>
          <a:noFill/>
          <a:ln w="9525">
            <a:noFill/>
            <a:miter lim="800000"/>
            <a:headEnd/>
            <a:tailEnd/>
          </a:ln>
          <a:effectLst/>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r>
              <a:rPr lang="en-US" sz="2400" b="1" dirty="0">
                <a:solidFill>
                  <a:srgbClr val="000000"/>
                </a:solidFill>
                <a:latin typeface="Arial" panose="020B0604020202020204" pitchFamily="34" charset="0"/>
                <a:cs typeface="Arial" panose="020B0604020202020204" pitchFamily="34" charset="0"/>
              </a:rPr>
              <a:t>Ovary</a:t>
            </a:r>
            <a:endParaRPr lang="en-US" sz="2400" dirty="0">
              <a:solidFill>
                <a:srgbClr val="000000"/>
              </a:solidFill>
              <a:latin typeface="Arial" panose="020B0604020202020204" pitchFamily="34" charset="0"/>
              <a:cs typeface="Arial" panose="020B0604020202020204" pitchFamily="34" charset="0"/>
            </a:endParaRPr>
          </a:p>
        </p:txBody>
      </p:sp>
      <p:sp>
        <p:nvSpPr>
          <p:cNvPr id="43" name="Text Box 12">
            <a:extLst>
              <a:ext uri="{FF2B5EF4-FFF2-40B4-BE49-F238E27FC236}">
                <a16:creationId xmlns:a16="http://schemas.microsoft.com/office/drawing/2014/main" id="{D773CDE6-2A66-1D6C-502B-19BCADAB5A1C}"/>
              </a:ext>
            </a:extLst>
          </p:cNvPr>
          <p:cNvSpPr txBox="1">
            <a:spLocks noChangeArrowheads="1"/>
          </p:cNvSpPr>
          <p:nvPr/>
        </p:nvSpPr>
        <p:spPr bwMode="auto">
          <a:xfrm>
            <a:off x="10002195" y="1410680"/>
            <a:ext cx="1503349" cy="461665"/>
          </a:xfrm>
          <a:prstGeom prst="rect">
            <a:avLst/>
          </a:prstGeom>
          <a:noFill/>
          <a:ln w="9525">
            <a:noFill/>
            <a:miter lim="800000"/>
            <a:headEnd/>
            <a:tailEnd/>
          </a:ln>
          <a:effectLst/>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r>
              <a:rPr lang="en-US" sz="2400" b="1" dirty="0">
                <a:solidFill>
                  <a:srgbClr val="000000"/>
                </a:solidFill>
                <a:latin typeface="Arial" panose="020B0604020202020204" pitchFamily="34" charset="0"/>
                <a:cs typeface="Arial" panose="020B0604020202020204" pitchFamily="34" charset="0"/>
              </a:rPr>
              <a:t>Uterus</a:t>
            </a:r>
            <a:endParaRPr lang="en-US" sz="2400" dirty="0">
              <a:solidFill>
                <a:srgbClr val="000000"/>
              </a:solidFill>
              <a:latin typeface="Arial" panose="020B0604020202020204" pitchFamily="34" charset="0"/>
              <a:cs typeface="Arial" panose="020B0604020202020204" pitchFamily="34" charset="0"/>
            </a:endParaRPr>
          </a:p>
        </p:txBody>
      </p:sp>
      <p:sp>
        <p:nvSpPr>
          <p:cNvPr id="44" name="Text Box 12">
            <a:extLst>
              <a:ext uri="{FF2B5EF4-FFF2-40B4-BE49-F238E27FC236}">
                <a16:creationId xmlns:a16="http://schemas.microsoft.com/office/drawing/2014/main" id="{18E9AB91-E684-B046-B270-61BA608028A4}"/>
              </a:ext>
            </a:extLst>
          </p:cNvPr>
          <p:cNvSpPr txBox="1">
            <a:spLocks noChangeArrowheads="1"/>
          </p:cNvSpPr>
          <p:nvPr/>
        </p:nvSpPr>
        <p:spPr bwMode="auto">
          <a:xfrm>
            <a:off x="1097526" y="394439"/>
            <a:ext cx="1310799" cy="461665"/>
          </a:xfrm>
          <a:prstGeom prst="rect">
            <a:avLst/>
          </a:prstGeom>
          <a:noFill/>
          <a:ln w="9525">
            <a:noFill/>
            <a:miter lim="800000"/>
            <a:headEnd/>
            <a:tailEnd/>
          </a:ln>
          <a:effectLst/>
        </p:spPr>
        <p:txBody>
          <a:bodyPr wrap="square">
            <a:spAutoFit/>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r>
              <a:rPr lang="en-US" sz="2400" b="1" dirty="0">
                <a:solidFill>
                  <a:srgbClr val="000000"/>
                </a:solidFill>
                <a:latin typeface="Arial" panose="020B0604020202020204" pitchFamily="34" charset="0"/>
                <a:cs typeface="Arial" panose="020B0604020202020204" pitchFamily="34" charset="0"/>
              </a:rPr>
              <a:t>Rectum</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08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P spid="4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7497A-B7D4-7326-FE96-041BE4FAFBCD}"/>
              </a:ext>
            </a:extLst>
          </p:cNvPr>
          <p:cNvSpPr>
            <a:spLocks noGrp="1"/>
          </p:cNvSpPr>
          <p:nvPr>
            <p:ph type="title"/>
          </p:nvPr>
        </p:nvSpPr>
        <p:spPr/>
        <p:txBody>
          <a:bodyPr/>
          <a:lstStyle/>
          <a:p>
            <a:r>
              <a:rPr lang="en-US" dirty="0"/>
              <a:t>Basic Reproductive Terminology</a:t>
            </a:r>
          </a:p>
        </p:txBody>
      </p:sp>
      <p:sp>
        <p:nvSpPr>
          <p:cNvPr id="3" name="Content Placeholder 2">
            <a:extLst>
              <a:ext uri="{FF2B5EF4-FFF2-40B4-BE49-F238E27FC236}">
                <a16:creationId xmlns:a16="http://schemas.microsoft.com/office/drawing/2014/main" id="{68EE1D9B-2099-39C7-C4D9-F1DF8BEF5DCD}"/>
              </a:ext>
            </a:extLst>
          </p:cNvPr>
          <p:cNvSpPr>
            <a:spLocks noGrp="1"/>
          </p:cNvSpPr>
          <p:nvPr>
            <p:ph idx="1"/>
          </p:nvPr>
        </p:nvSpPr>
        <p:spPr/>
        <p:txBody>
          <a:bodyPr/>
          <a:lstStyle/>
          <a:p>
            <a:r>
              <a:rPr lang="en-US" dirty="0">
                <a:solidFill>
                  <a:srgbClr val="FF0000"/>
                </a:solidFill>
              </a:rPr>
              <a:t>Estrus</a:t>
            </a:r>
            <a:r>
              <a:rPr lang="en-US" dirty="0"/>
              <a:t> – female is </a:t>
            </a:r>
            <a:r>
              <a:rPr lang="en-US" dirty="0">
                <a:solidFill>
                  <a:srgbClr val="FF0000"/>
                </a:solidFill>
              </a:rPr>
              <a:t>receptive to mating</a:t>
            </a:r>
          </a:p>
          <a:p>
            <a:r>
              <a:rPr lang="en-US" dirty="0">
                <a:solidFill>
                  <a:srgbClr val="FF0000"/>
                </a:solidFill>
              </a:rPr>
              <a:t>Estrous cycle </a:t>
            </a:r>
            <a:r>
              <a:rPr lang="en-US" dirty="0"/>
              <a:t>– time period extending from the onset of one estrus to onset of the next estrus period</a:t>
            </a:r>
          </a:p>
          <a:p>
            <a:pPr lvl="1"/>
            <a:r>
              <a:rPr lang="en-US" dirty="0">
                <a:solidFill>
                  <a:srgbClr val="FF0000"/>
                </a:solidFill>
              </a:rPr>
              <a:t>estrus to estrus</a:t>
            </a:r>
          </a:p>
          <a:p>
            <a:r>
              <a:rPr lang="en-US" dirty="0">
                <a:solidFill>
                  <a:srgbClr val="FF0000"/>
                </a:solidFill>
              </a:rPr>
              <a:t>Ovulation</a:t>
            </a:r>
            <a:r>
              <a:rPr lang="en-US" dirty="0"/>
              <a:t> – release of egg from ovary</a:t>
            </a:r>
          </a:p>
          <a:p>
            <a:r>
              <a:rPr lang="en-US" dirty="0"/>
              <a:t>Gestation – pregnancy</a:t>
            </a:r>
          </a:p>
          <a:p>
            <a:r>
              <a:rPr lang="en-US" dirty="0"/>
              <a:t>Parturition – giving birth</a:t>
            </a:r>
          </a:p>
        </p:txBody>
      </p:sp>
    </p:spTree>
    <p:extLst>
      <p:ext uri="{BB962C8B-B14F-4D97-AF65-F5344CB8AC3E}">
        <p14:creationId xmlns:p14="http://schemas.microsoft.com/office/powerpoint/2010/main" val="172631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F8FC9-5763-3CD9-B90B-6027BD28EB53}"/>
              </a:ext>
            </a:extLst>
          </p:cNvPr>
          <p:cNvSpPr>
            <a:spLocks noGrp="1"/>
          </p:cNvSpPr>
          <p:nvPr>
            <p:ph type="title"/>
          </p:nvPr>
        </p:nvSpPr>
        <p:spPr/>
        <p:txBody>
          <a:bodyPr/>
          <a:lstStyle/>
          <a:p>
            <a:r>
              <a:rPr lang="en-US" dirty="0"/>
              <a:t>Ovarian Structures During the Estrous Cycle</a:t>
            </a:r>
          </a:p>
        </p:txBody>
      </p:sp>
      <p:sp>
        <p:nvSpPr>
          <p:cNvPr id="3" name="Content Placeholder 2">
            <a:extLst>
              <a:ext uri="{FF2B5EF4-FFF2-40B4-BE49-F238E27FC236}">
                <a16:creationId xmlns:a16="http://schemas.microsoft.com/office/drawing/2014/main" id="{52DA7208-CF8C-229A-237D-E7CA85FE063E}"/>
              </a:ext>
            </a:extLst>
          </p:cNvPr>
          <p:cNvSpPr>
            <a:spLocks noGrp="1"/>
          </p:cNvSpPr>
          <p:nvPr>
            <p:ph idx="1"/>
          </p:nvPr>
        </p:nvSpPr>
        <p:spPr/>
        <p:txBody>
          <a:bodyPr/>
          <a:lstStyle/>
          <a:p>
            <a:r>
              <a:rPr lang="en-US" dirty="0"/>
              <a:t>Follicles</a:t>
            </a:r>
          </a:p>
          <a:p>
            <a:pPr lvl="1"/>
            <a:r>
              <a:rPr lang="en-US" dirty="0"/>
              <a:t>Fluid-filled structures on the ovary</a:t>
            </a:r>
          </a:p>
          <a:p>
            <a:pPr lvl="1"/>
            <a:r>
              <a:rPr lang="en-US" dirty="0"/>
              <a:t>Contain the </a:t>
            </a:r>
            <a:r>
              <a:rPr lang="en-US" dirty="0">
                <a:solidFill>
                  <a:srgbClr val="FF0000"/>
                </a:solidFill>
              </a:rPr>
              <a:t>egg</a:t>
            </a:r>
          </a:p>
          <a:p>
            <a:pPr lvl="1"/>
            <a:r>
              <a:rPr lang="en-US" dirty="0"/>
              <a:t>Secrete </a:t>
            </a:r>
            <a:r>
              <a:rPr lang="en-US" dirty="0">
                <a:solidFill>
                  <a:srgbClr val="FF0000"/>
                </a:solidFill>
              </a:rPr>
              <a:t>estrogen</a:t>
            </a:r>
          </a:p>
          <a:p>
            <a:r>
              <a:rPr lang="en-US" dirty="0"/>
              <a:t>Corpus luteum (CL)</a:t>
            </a:r>
          </a:p>
          <a:p>
            <a:pPr lvl="1"/>
            <a:r>
              <a:rPr lang="en-US" dirty="0"/>
              <a:t>Structure that forms after ovulation of follicle</a:t>
            </a:r>
          </a:p>
          <a:p>
            <a:pPr lvl="1"/>
            <a:r>
              <a:rPr lang="en-US" dirty="0"/>
              <a:t>“yellowish” body on the ovary</a:t>
            </a:r>
          </a:p>
          <a:p>
            <a:pPr lvl="1"/>
            <a:r>
              <a:rPr lang="en-US" dirty="0"/>
              <a:t>Secretes </a:t>
            </a:r>
            <a:r>
              <a:rPr lang="en-US" dirty="0">
                <a:solidFill>
                  <a:srgbClr val="FF0000"/>
                </a:solidFill>
              </a:rPr>
              <a:t>progesterone</a:t>
            </a:r>
          </a:p>
          <a:p>
            <a:endParaRPr lang="en-US" dirty="0">
              <a:solidFill>
                <a:srgbClr val="FF0000"/>
              </a:solidFill>
            </a:endParaRPr>
          </a:p>
        </p:txBody>
      </p:sp>
      <p:pic>
        <p:nvPicPr>
          <p:cNvPr id="4" name="Content Placeholder 3" descr="IMG_7748.JPG">
            <a:extLst>
              <a:ext uri="{FF2B5EF4-FFF2-40B4-BE49-F238E27FC236}">
                <a16:creationId xmlns:a16="http://schemas.microsoft.com/office/drawing/2014/main" id="{878B9690-0C90-A3B2-F020-F3633D82481A}"/>
              </a:ext>
            </a:extLst>
          </p:cNvPr>
          <p:cNvPicPr>
            <a:picLocks noChangeAspect="1"/>
          </p:cNvPicPr>
          <p:nvPr/>
        </p:nvPicPr>
        <p:blipFill>
          <a:blip r:embed="rId3" cstate="print">
            <a:extLst>
              <a:ext uri="{28A0092B-C50C-407E-A947-70E740481C1C}">
                <a14:useLocalDpi xmlns:a14="http://schemas.microsoft.com/office/drawing/2010/main" val="0"/>
              </a:ext>
            </a:extLst>
          </a:blip>
          <a:srcRect l="13374" r="24620"/>
          <a:stretch>
            <a:fillRect/>
          </a:stretch>
        </p:blipFill>
        <p:spPr bwMode="auto">
          <a:xfrm>
            <a:off x="7980116" y="1543678"/>
            <a:ext cx="3691896" cy="3969391"/>
          </a:xfrm>
          <a:prstGeom prst="rect">
            <a:avLst/>
          </a:prstGeom>
          <a:noFill/>
          <a:ln w="19050">
            <a:solidFill>
              <a:srgbClr val="C00000"/>
            </a:solidFill>
            <a:miter lim="800000"/>
            <a:headEnd/>
            <a:tailEnd/>
          </a:ln>
          <a:effectLst/>
        </p:spPr>
      </p:pic>
      <p:cxnSp>
        <p:nvCxnSpPr>
          <p:cNvPr id="5" name="Straight Arrow Connector 8">
            <a:extLst>
              <a:ext uri="{FF2B5EF4-FFF2-40B4-BE49-F238E27FC236}">
                <a16:creationId xmlns:a16="http://schemas.microsoft.com/office/drawing/2014/main" id="{A16CA2F5-908B-A83E-BC69-76724B0054EB}"/>
              </a:ext>
            </a:extLst>
          </p:cNvPr>
          <p:cNvCxnSpPr>
            <a:cxnSpLocks noChangeShapeType="1"/>
          </p:cNvCxnSpPr>
          <p:nvPr/>
        </p:nvCxnSpPr>
        <p:spPr bwMode="auto">
          <a:xfrm>
            <a:off x="7706503" y="3437151"/>
            <a:ext cx="2185264" cy="367772"/>
          </a:xfrm>
          <a:prstGeom prst="straightConnector1">
            <a:avLst/>
          </a:prstGeom>
          <a:noFill/>
          <a:ln w="76200" algn="ctr">
            <a:solidFill>
              <a:schemeClr val="bg1"/>
            </a:solidFill>
            <a:round/>
            <a:headEnd type="none" w="sm" len="sm"/>
            <a:tailEnd type="arrow" w="med" len="med"/>
          </a:ln>
          <a:extLst>
            <a:ext uri="{909E8E84-426E-40DD-AFC4-6F175D3DCCD1}">
              <a14:hiddenFill xmlns:a14="http://schemas.microsoft.com/office/drawing/2010/main">
                <a:noFill/>
              </a14:hiddenFill>
            </a:ext>
          </a:extLst>
        </p:spPr>
      </p:cxnSp>
      <p:cxnSp>
        <p:nvCxnSpPr>
          <p:cNvPr id="6" name="Straight Arrow Connector 11">
            <a:extLst>
              <a:ext uri="{FF2B5EF4-FFF2-40B4-BE49-F238E27FC236}">
                <a16:creationId xmlns:a16="http://schemas.microsoft.com/office/drawing/2014/main" id="{EC68401D-0CFD-278A-D610-7229DD06D7E4}"/>
              </a:ext>
            </a:extLst>
          </p:cNvPr>
          <p:cNvCxnSpPr>
            <a:cxnSpLocks noChangeShapeType="1"/>
          </p:cNvCxnSpPr>
          <p:nvPr/>
        </p:nvCxnSpPr>
        <p:spPr bwMode="auto">
          <a:xfrm>
            <a:off x="7790478" y="3437151"/>
            <a:ext cx="1475017" cy="0"/>
          </a:xfrm>
          <a:prstGeom prst="straightConnector1">
            <a:avLst/>
          </a:prstGeom>
          <a:noFill/>
          <a:ln w="76200" algn="ctr">
            <a:solidFill>
              <a:schemeClr val="bg1"/>
            </a:solidFill>
            <a:round/>
            <a:headEnd type="none" w="sm" len="sm"/>
            <a:tailEnd type="arrow" w="med" len="med"/>
          </a:ln>
          <a:extLst>
            <a:ext uri="{909E8E84-426E-40DD-AFC4-6F175D3DCCD1}">
              <a14:hiddenFill xmlns:a14="http://schemas.microsoft.com/office/drawing/2010/main">
                <a:noFill/>
              </a14:hiddenFill>
            </a:ext>
          </a:extLst>
        </p:spPr>
      </p:cxnSp>
      <p:sp>
        <p:nvSpPr>
          <p:cNvPr id="7" name="Oval 4">
            <a:extLst>
              <a:ext uri="{FF2B5EF4-FFF2-40B4-BE49-F238E27FC236}">
                <a16:creationId xmlns:a16="http://schemas.microsoft.com/office/drawing/2014/main" id="{DAB340AF-3A66-BE7F-2A88-06181A463341}"/>
              </a:ext>
            </a:extLst>
          </p:cNvPr>
          <p:cNvSpPr>
            <a:spLocks noChangeArrowheads="1"/>
          </p:cNvSpPr>
          <p:nvPr/>
        </p:nvSpPr>
        <p:spPr bwMode="auto">
          <a:xfrm>
            <a:off x="8742545" y="2266950"/>
            <a:ext cx="2780178" cy="2514599"/>
          </a:xfrm>
          <a:prstGeom prst="ellipse">
            <a:avLst/>
          </a:prstGeom>
          <a:noFill/>
          <a:ln w="76200" algn="ctr">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732" kern="1200">
                <a:solidFill>
                  <a:schemeClr val="tx1"/>
                </a:solidFill>
                <a:latin typeface="Times New Roman" pitchFamily="18" charset="0"/>
                <a:ea typeface="+mn-ea"/>
                <a:cs typeface="+mn-cs"/>
              </a:defRPr>
            </a:lvl1pPr>
            <a:lvl2pPr marL="520476" algn="l" rtl="0" eaLnBrk="0" fontAlgn="base" hangingPunct="0">
              <a:spcBef>
                <a:spcPct val="0"/>
              </a:spcBef>
              <a:spcAft>
                <a:spcPct val="0"/>
              </a:spcAft>
              <a:defRPr sz="2732" kern="1200">
                <a:solidFill>
                  <a:schemeClr val="tx1"/>
                </a:solidFill>
                <a:latin typeface="Times New Roman" pitchFamily="18" charset="0"/>
                <a:ea typeface="+mn-ea"/>
                <a:cs typeface="+mn-cs"/>
              </a:defRPr>
            </a:lvl2pPr>
            <a:lvl3pPr marL="1040953" algn="l" rtl="0" eaLnBrk="0" fontAlgn="base" hangingPunct="0">
              <a:spcBef>
                <a:spcPct val="0"/>
              </a:spcBef>
              <a:spcAft>
                <a:spcPct val="0"/>
              </a:spcAft>
              <a:defRPr sz="2732" kern="1200">
                <a:solidFill>
                  <a:schemeClr val="tx1"/>
                </a:solidFill>
                <a:latin typeface="Times New Roman" pitchFamily="18" charset="0"/>
                <a:ea typeface="+mn-ea"/>
                <a:cs typeface="+mn-cs"/>
              </a:defRPr>
            </a:lvl3pPr>
            <a:lvl4pPr marL="1561429" algn="l" rtl="0" eaLnBrk="0" fontAlgn="base" hangingPunct="0">
              <a:spcBef>
                <a:spcPct val="0"/>
              </a:spcBef>
              <a:spcAft>
                <a:spcPct val="0"/>
              </a:spcAft>
              <a:defRPr sz="2732" kern="1200">
                <a:solidFill>
                  <a:schemeClr val="tx1"/>
                </a:solidFill>
                <a:latin typeface="Times New Roman" pitchFamily="18" charset="0"/>
                <a:ea typeface="+mn-ea"/>
                <a:cs typeface="+mn-cs"/>
              </a:defRPr>
            </a:lvl4pPr>
            <a:lvl5pPr marL="2081906" algn="l" rtl="0" eaLnBrk="0" fontAlgn="base" hangingPunct="0">
              <a:spcBef>
                <a:spcPct val="0"/>
              </a:spcBef>
              <a:spcAft>
                <a:spcPct val="0"/>
              </a:spcAft>
              <a:defRPr sz="2732" kern="1200">
                <a:solidFill>
                  <a:schemeClr val="tx1"/>
                </a:solidFill>
                <a:latin typeface="Times New Roman" pitchFamily="18" charset="0"/>
                <a:ea typeface="+mn-ea"/>
                <a:cs typeface="+mn-cs"/>
              </a:defRPr>
            </a:lvl5pPr>
            <a:lvl6pPr marL="2602382" algn="l" defTabSz="1040953" rtl="0" eaLnBrk="1" latinLnBrk="0" hangingPunct="1">
              <a:defRPr sz="2732" kern="1200">
                <a:solidFill>
                  <a:schemeClr val="tx1"/>
                </a:solidFill>
                <a:latin typeface="Times New Roman" pitchFamily="18" charset="0"/>
                <a:ea typeface="+mn-ea"/>
                <a:cs typeface="+mn-cs"/>
              </a:defRPr>
            </a:lvl6pPr>
            <a:lvl7pPr marL="3122859" algn="l" defTabSz="1040953" rtl="0" eaLnBrk="1" latinLnBrk="0" hangingPunct="1">
              <a:defRPr sz="2732" kern="1200">
                <a:solidFill>
                  <a:schemeClr val="tx1"/>
                </a:solidFill>
                <a:latin typeface="Times New Roman" pitchFamily="18" charset="0"/>
                <a:ea typeface="+mn-ea"/>
                <a:cs typeface="+mn-cs"/>
              </a:defRPr>
            </a:lvl7pPr>
            <a:lvl8pPr marL="3643335" algn="l" defTabSz="1040953" rtl="0" eaLnBrk="1" latinLnBrk="0" hangingPunct="1">
              <a:defRPr sz="2732" kern="1200">
                <a:solidFill>
                  <a:schemeClr val="tx1"/>
                </a:solidFill>
                <a:latin typeface="Times New Roman" pitchFamily="18" charset="0"/>
                <a:ea typeface="+mn-ea"/>
                <a:cs typeface="+mn-cs"/>
              </a:defRPr>
            </a:lvl8pPr>
            <a:lvl9pPr marL="4163812" algn="l" defTabSz="1040953" rtl="0" eaLnBrk="1" latinLnBrk="0" hangingPunct="1">
              <a:defRPr sz="2732" kern="1200">
                <a:solidFill>
                  <a:schemeClr val="tx1"/>
                </a:solidFill>
                <a:latin typeface="Times New Roman" pitchFamily="18" charset="0"/>
                <a:ea typeface="+mn-ea"/>
                <a:cs typeface="+mn-cs"/>
              </a:defRPr>
            </a:lvl9pPr>
          </a:lstStyle>
          <a:p>
            <a:pPr>
              <a:spcBef>
                <a:spcPct val="0"/>
              </a:spcBef>
              <a:buClrTx/>
              <a:buFontTx/>
              <a:buNone/>
            </a:pPr>
            <a:endParaRPr lang="en-US" altLang="en-US" sz="2466" b="0" dirty="0">
              <a:solidFill>
                <a:schemeClr val="tx1"/>
              </a:solidFill>
            </a:endParaRPr>
          </a:p>
        </p:txBody>
      </p:sp>
      <p:sp>
        <p:nvSpPr>
          <p:cNvPr id="18" name="TextBox 17">
            <a:extLst>
              <a:ext uri="{FF2B5EF4-FFF2-40B4-BE49-F238E27FC236}">
                <a16:creationId xmlns:a16="http://schemas.microsoft.com/office/drawing/2014/main" id="{B6F4E1D1-AEE8-2CFE-ECEA-D5960A8C60D3}"/>
              </a:ext>
            </a:extLst>
          </p:cNvPr>
          <p:cNvSpPr txBox="1"/>
          <p:nvPr/>
        </p:nvSpPr>
        <p:spPr>
          <a:xfrm>
            <a:off x="6961889" y="3247034"/>
            <a:ext cx="10182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Follicles</a:t>
            </a:r>
          </a:p>
        </p:txBody>
      </p:sp>
      <p:pic>
        <p:nvPicPr>
          <p:cNvPr id="10" name="Picture 9" descr="A close up of an eye&#10;&#10;Description automatically generated with low confidence">
            <a:extLst>
              <a:ext uri="{FF2B5EF4-FFF2-40B4-BE49-F238E27FC236}">
                <a16:creationId xmlns:a16="http://schemas.microsoft.com/office/drawing/2014/main" id="{AB108FDE-BCA9-A155-5FB6-3CA6DCAEB322}"/>
              </a:ext>
            </a:extLst>
          </p:cNvPr>
          <p:cNvPicPr>
            <a:picLocks noChangeAspect="1"/>
          </p:cNvPicPr>
          <p:nvPr/>
        </p:nvPicPr>
        <p:blipFill rotWithShape="1">
          <a:blip r:embed="rId4"/>
          <a:srcRect l="8544" r="7220"/>
          <a:stretch/>
        </p:blipFill>
        <p:spPr>
          <a:xfrm rot="16200000">
            <a:off x="5625032" y="4839531"/>
            <a:ext cx="2296716" cy="1395225"/>
          </a:xfrm>
          <a:prstGeom prst="rect">
            <a:avLst/>
          </a:prstGeom>
          <a:ln w="19050">
            <a:solidFill>
              <a:srgbClr val="C00000"/>
            </a:solidFill>
          </a:ln>
        </p:spPr>
      </p:pic>
      <p:cxnSp>
        <p:nvCxnSpPr>
          <p:cNvPr id="11" name="Straight Arrow Connector 11">
            <a:extLst>
              <a:ext uri="{FF2B5EF4-FFF2-40B4-BE49-F238E27FC236}">
                <a16:creationId xmlns:a16="http://schemas.microsoft.com/office/drawing/2014/main" id="{B098DFB2-CDE2-36DE-06AA-6079D3ED3ADC}"/>
              </a:ext>
            </a:extLst>
          </p:cNvPr>
          <p:cNvCxnSpPr>
            <a:cxnSpLocks noChangeShapeType="1"/>
          </p:cNvCxnSpPr>
          <p:nvPr/>
        </p:nvCxnSpPr>
        <p:spPr bwMode="auto">
          <a:xfrm>
            <a:off x="5239429" y="5513069"/>
            <a:ext cx="1475017" cy="0"/>
          </a:xfrm>
          <a:prstGeom prst="straightConnector1">
            <a:avLst/>
          </a:prstGeom>
          <a:noFill/>
          <a:ln w="76200" algn="ctr">
            <a:solidFill>
              <a:schemeClr val="bg1"/>
            </a:solidFill>
            <a:round/>
            <a:headEnd type="none" w="sm" len="sm"/>
            <a:tailEnd type="arrow" w="med" len="med"/>
          </a:ln>
          <a:extLst>
            <a:ext uri="{909E8E84-426E-40DD-AFC4-6F175D3DCCD1}">
              <a14:hiddenFill xmlns:a14="http://schemas.microsoft.com/office/drawing/2010/main">
                <a:noFill/>
              </a14:hiddenFill>
            </a:ext>
          </a:extLst>
        </p:spPr>
      </p:cxnSp>
      <p:sp>
        <p:nvSpPr>
          <p:cNvPr id="12" name="TextBox 11">
            <a:extLst>
              <a:ext uri="{FF2B5EF4-FFF2-40B4-BE49-F238E27FC236}">
                <a16:creationId xmlns:a16="http://schemas.microsoft.com/office/drawing/2014/main" id="{66B3CB84-CA0D-D921-AA30-52A64A5C04B2}"/>
              </a:ext>
            </a:extLst>
          </p:cNvPr>
          <p:cNvSpPr txBox="1"/>
          <p:nvPr/>
        </p:nvSpPr>
        <p:spPr>
          <a:xfrm>
            <a:off x="4310970" y="5189903"/>
            <a:ext cx="928459"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Corpus</a:t>
            </a:r>
          </a:p>
          <a:p>
            <a:pPr algn="ctr"/>
            <a:r>
              <a:rPr lang="en-US" dirty="0">
                <a:latin typeface="Arial" panose="020B0604020202020204" pitchFamily="34" charset="0"/>
                <a:cs typeface="Arial" panose="020B0604020202020204" pitchFamily="34" charset="0"/>
              </a:rPr>
              <a:t>luteum</a:t>
            </a:r>
          </a:p>
        </p:txBody>
      </p:sp>
    </p:spTree>
    <p:extLst>
      <p:ext uri="{BB962C8B-B14F-4D97-AF65-F5344CB8AC3E}">
        <p14:creationId xmlns:p14="http://schemas.microsoft.com/office/powerpoint/2010/main" val="36744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22" presetClass="entr" presetSubtype="8"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1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4FB45-8DDA-8EDE-B089-9539DF383370}"/>
              </a:ext>
            </a:extLst>
          </p:cNvPr>
          <p:cNvSpPr>
            <a:spLocks noGrp="1"/>
          </p:cNvSpPr>
          <p:nvPr>
            <p:ph type="title"/>
          </p:nvPr>
        </p:nvSpPr>
        <p:spPr/>
        <p:txBody>
          <a:bodyPr/>
          <a:lstStyle/>
          <a:p>
            <a:r>
              <a:rPr lang="en-US" dirty="0"/>
              <a:t>Major Female Hormones of Reproduction</a:t>
            </a:r>
          </a:p>
        </p:txBody>
      </p:sp>
      <p:sp>
        <p:nvSpPr>
          <p:cNvPr id="3" name="Content Placeholder 2">
            <a:extLst>
              <a:ext uri="{FF2B5EF4-FFF2-40B4-BE49-F238E27FC236}">
                <a16:creationId xmlns:a16="http://schemas.microsoft.com/office/drawing/2014/main" id="{D82CBC45-C5EF-5599-E75A-E34FD1DF77BA}"/>
              </a:ext>
            </a:extLst>
          </p:cNvPr>
          <p:cNvSpPr>
            <a:spLocks noGrp="1"/>
          </p:cNvSpPr>
          <p:nvPr>
            <p:ph idx="1"/>
          </p:nvPr>
        </p:nvSpPr>
        <p:spPr>
          <a:xfrm>
            <a:off x="838200" y="1760306"/>
            <a:ext cx="10515600" cy="4890187"/>
          </a:xfrm>
        </p:spPr>
        <p:txBody>
          <a:bodyPr>
            <a:normAutofit fontScale="92500" lnSpcReduction="10000"/>
          </a:bodyPr>
          <a:lstStyle/>
          <a:p>
            <a:r>
              <a:rPr lang="en-US" dirty="0"/>
              <a:t>Follicle Stimulating Hormone (FSH)</a:t>
            </a:r>
          </a:p>
          <a:p>
            <a:pPr lvl="1"/>
            <a:r>
              <a:rPr lang="en-US" dirty="0"/>
              <a:t>Follicular growth &amp; development</a:t>
            </a:r>
          </a:p>
          <a:p>
            <a:r>
              <a:rPr lang="en-US" dirty="0"/>
              <a:t>Estrogen</a:t>
            </a:r>
          </a:p>
          <a:p>
            <a:pPr lvl="1"/>
            <a:r>
              <a:rPr lang="en-US" dirty="0"/>
              <a:t>Secreted from the preovulatory follicle</a:t>
            </a:r>
          </a:p>
          <a:p>
            <a:pPr lvl="1"/>
            <a:r>
              <a:rPr lang="en-US" dirty="0"/>
              <a:t>Growth &amp; development of uterus</a:t>
            </a:r>
          </a:p>
          <a:p>
            <a:pPr lvl="1"/>
            <a:r>
              <a:rPr lang="en-US" dirty="0"/>
              <a:t>Estrous behavior</a:t>
            </a:r>
          </a:p>
          <a:p>
            <a:pPr lvl="1"/>
            <a:r>
              <a:rPr lang="en-US" dirty="0"/>
              <a:t>Secondary sex characteristics</a:t>
            </a:r>
          </a:p>
          <a:p>
            <a:r>
              <a:rPr lang="en-US" dirty="0"/>
              <a:t>Luteinizing Hormone (LH)</a:t>
            </a:r>
          </a:p>
          <a:p>
            <a:pPr lvl="1"/>
            <a:r>
              <a:rPr lang="en-US" dirty="0"/>
              <a:t>Induces ovulation</a:t>
            </a:r>
          </a:p>
          <a:p>
            <a:r>
              <a:rPr lang="en-US" dirty="0"/>
              <a:t>Progesterone</a:t>
            </a:r>
          </a:p>
          <a:p>
            <a:pPr lvl="1"/>
            <a:r>
              <a:rPr lang="en-US" dirty="0"/>
              <a:t>Secreted from corpus luteum (CL)</a:t>
            </a:r>
          </a:p>
          <a:p>
            <a:pPr lvl="1"/>
            <a:r>
              <a:rPr lang="en-US" dirty="0"/>
              <a:t>Blocks release of FSH from pituitary</a:t>
            </a:r>
          </a:p>
          <a:p>
            <a:pPr lvl="2"/>
            <a:r>
              <a:rPr lang="en-US" dirty="0">
                <a:latin typeface="Arial" panose="020B0604020202020204" pitchFamily="34" charset="0"/>
                <a:cs typeface="Arial" panose="020B0604020202020204" pitchFamily="34" charset="0"/>
                <a:sym typeface="Wingdings" panose="05000000000000000000" pitchFamily="2" charset="2"/>
              </a:rPr>
              <a:t>No estrus, no ovulation</a:t>
            </a:r>
          </a:p>
        </p:txBody>
      </p:sp>
      <p:pic>
        <p:nvPicPr>
          <p:cNvPr id="4" name="Picture 4" descr="ANAT-P40">
            <a:extLst>
              <a:ext uri="{FF2B5EF4-FFF2-40B4-BE49-F238E27FC236}">
                <a16:creationId xmlns:a16="http://schemas.microsoft.com/office/drawing/2014/main" id="{5626A3BD-4FEA-E81A-78A5-8FA6DE696AC3}"/>
              </a:ext>
            </a:extLst>
          </p:cNvPr>
          <p:cNvPicPr>
            <a:picLocks noChangeAspect="1" noChangeArrowheads="1"/>
          </p:cNvPicPr>
          <p:nvPr/>
        </p:nvPicPr>
        <p:blipFill>
          <a:blip r:embed="rId3" cstate="print"/>
          <a:srcRect/>
          <a:stretch>
            <a:fillRect/>
          </a:stretch>
        </p:blipFill>
        <p:spPr bwMode="auto">
          <a:xfrm>
            <a:off x="6925968" y="1760306"/>
            <a:ext cx="3489744" cy="2326496"/>
          </a:xfrm>
          <a:prstGeom prst="rect">
            <a:avLst/>
          </a:prstGeom>
          <a:noFill/>
          <a:ln w="19050">
            <a:solidFill>
              <a:srgbClr val="C00000"/>
            </a:solidFill>
          </a:ln>
        </p:spPr>
      </p:pic>
      <p:pic>
        <p:nvPicPr>
          <p:cNvPr id="5" name="Picture 4" descr="ANAT-P37">
            <a:extLst>
              <a:ext uri="{FF2B5EF4-FFF2-40B4-BE49-F238E27FC236}">
                <a16:creationId xmlns:a16="http://schemas.microsoft.com/office/drawing/2014/main" id="{079DA3C0-CE83-25DE-8A08-732E8A6D77CF}"/>
              </a:ext>
            </a:extLst>
          </p:cNvPr>
          <p:cNvPicPr>
            <a:picLocks noChangeAspect="1" noChangeArrowheads="1"/>
          </p:cNvPicPr>
          <p:nvPr/>
        </p:nvPicPr>
        <p:blipFill>
          <a:blip r:embed="rId4" cstate="print"/>
          <a:srcRect/>
          <a:stretch>
            <a:fillRect/>
          </a:stretch>
        </p:blipFill>
        <p:spPr bwMode="auto">
          <a:xfrm>
            <a:off x="6925967" y="4258680"/>
            <a:ext cx="3489743" cy="2326496"/>
          </a:xfrm>
          <a:prstGeom prst="rect">
            <a:avLst/>
          </a:prstGeom>
          <a:noFill/>
          <a:ln w="19050">
            <a:solidFill>
              <a:srgbClr val="C00000"/>
            </a:solidFill>
          </a:ln>
        </p:spPr>
      </p:pic>
    </p:spTree>
    <p:extLst>
      <p:ext uri="{BB962C8B-B14F-4D97-AF65-F5344CB8AC3E}">
        <p14:creationId xmlns:p14="http://schemas.microsoft.com/office/powerpoint/2010/main" val="190057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9"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par>
                                <p:cTn id="34" presetID="9"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E57227D-B1A1-4A70-8DED-C99CC334D13A}&quot;/&gt;&lt;isInvalidForFieldText val=&quot;0&quot;/&gt;&lt;Image&gt;&lt;filename val=&quot;C:\Users\BREILI~1\AppData\Local\Temp\~CaD55F\data\asimages\{FE57227D-B1A1-4A70-8DED-C99CC334D13A}_15.png&quot;/&gt;&lt;left val=&quot;509&quot;/&gt;&lt;top val=&quot;190&quot;/&gt;&lt;width val=&quot;204&quot;/&gt;&lt;height val=&quot;176&quot;/&gt;&lt;hasText val=&quot;1&quot;/&gt;&lt;/Image&gt;&lt;/ThreeDShapeInfo&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tension Powerpoint" id="{441FFD16-3968-A74D-BD22-904B02A7A486}" vid="{68D286F1-2D07-BF46-A7D0-A8A97E01B8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umber xmlns="df58c9f4-e1b0-4a5b-b6e7-9bce30dfde1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5FC5D4B1706A4487087F6C21C4999A" ma:contentTypeVersion="14" ma:contentTypeDescription="Create a new document." ma:contentTypeScope="" ma:versionID="544eb043683142a0b74a56ab475c2080">
  <xsd:schema xmlns:xsd="http://www.w3.org/2001/XMLSchema" xmlns:xs="http://www.w3.org/2001/XMLSchema" xmlns:p="http://schemas.microsoft.com/office/2006/metadata/properties" xmlns:ns2="df58c9f4-e1b0-4a5b-b6e7-9bce30dfde13" xmlns:ns3="9b0bf510-5773-4341-855f-6acb6359b1f8" targetNamespace="http://schemas.microsoft.com/office/2006/metadata/properties" ma:root="true" ma:fieldsID="1ee3c4eca36024fbdce52420feedf578" ns2:_="" ns3:_="">
    <xsd:import namespace="df58c9f4-e1b0-4a5b-b6e7-9bce30dfde13"/>
    <xsd:import namespace="9b0bf510-5773-4341-855f-6acb6359b1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Numbe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58c9f4-e1b0-4a5b-b6e7-9bce30dfde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Number" ma:index="20" nillable="true" ma:displayName="Number" ma:format="Dropdown" ma:internalName="Number" ma:percentage="FALSE">
      <xsd:simpleType>
        <xsd:restriction base="dms:Number"/>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0bf510-5773-4341-855f-6acb6359b1f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5B3C12-D20A-4689-BA6F-97D83A713472}">
  <ds:schemaRefs>
    <ds:schemaRef ds:uri="http://schemas.openxmlformats.org/package/2006/metadata/core-properties"/>
    <ds:schemaRef ds:uri="http://schemas.microsoft.com/office/2006/metadata/properties"/>
    <ds:schemaRef ds:uri="9b0bf510-5773-4341-855f-6acb6359b1f8"/>
    <ds:schemaRef ds:uri="df58c9f4-e1b0-4a5b-b6e7-9bce30dfde13"/>
    <ds:schemaRef ds:uri="http://schemas.microsoft.com/office/2006/documentManagement/types"/>
    <ds:schemaRef ds:uri="http://purl.org/dc/terms/"/>
    <ds:schemaRef ds:uri="http://schemas.microsoft.com/office/infopath/2007/PartnerControls"/>
    <ds:schemaRef ds:uri="http://purl.org/dc/dcmitype/"/>
    <ds:schemaRef ds:uri="http://www.w3.org/XML/1998/namespace"/>
    <ds:schemaRef ds:uri="http://purl.org/dc/elements/1.1/"/>
  </ds:schemaRefs>
</ds:datastoreItem>
</file>

<file path=customXml/itemProps2.xml><?xml version="1.0" encoding="utf-8"?>
<ds:datastoreItem xmlns:ds="http://schemas.openxmlformats.org/officeDocument/2006/customXml" ds:itemID="{335B867E-EB06-4FC2-9EC7-E0F531C8E3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58c9f4-e1b0-4a5b-b6e7-9bce30dfde13"/>
    <ds:schemaRef ds:uri="9b0bf510-5773-4341-855f-6acb6359b1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F6CC99-0498-44E6-80CC-8D0D8B9FAB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970</TotalTime>
  <Words>4249</Words>
  <Application>Microsoft Office PowerPoint</Application>
  <PresentationFormat>Widescreen</PresentationFormat>
  <Paragraphs>371</Paragraphs>
  <Slides>24</Slides>
  <Notes>24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Arial</vt:lpstr>
      <vt:lpstr>Calibri</vt:lpstr>
      <vt:lpstr>Calibri Light</vt:lpstr>
      <vt:lpstr>Century Schoolbook</vt:lpstr>
      <vt:lpstr>Times New Roman</vt:lpstr>
      <vt:lpstr>Office Theme</vt:lpstr>
      <vt:lpstr>Clip</vt:lpstr>
      <vt:lpstr>Reproductive Biology and Technology: Maximizing Odds of Pregnancy with Artificial Insemination</vt:lpstr>
      <vt:lpstr>Male Reproductive Organs and Function</vt:lpstr>
      <vt:lpstr>Male Reproductive Organs and Function</vt:lpstr>
      <vt:lpstr>Female Reproductive Organs and Function</vt:lpstr>
      <vt:lpstr>Female Reproductive Organs and Function</vt:lpstr>
      <vt:lpstr>PowerPoint Presentation</vt:lpstr>
      <vt:lpstr>Basic Reproductive Terminology</vt:lpstr>
      <vt:lpstr>Ovarian Structures During the Estrous Cycle</vt:lpstr>
      <vt:lpstr>Major Female Hormones of Reproduction</vt:lpstr>
      <vt:lpstr>PowerPoint Presentation</vt:lpstr>
      <vt:lpstr>Applications of Reproductive Biology</vt:lpstr>
      <vt:lpstr>PowerPoint Presentation</vt:lpstr>
      <vt:lpstr>Semen Characteristics of the Bull</vt:lpstr>
      <vt:lpstr>Artificial Insemination – Semen Handling </vt:lpstr>
      <vt:lpstr>Artificial Insemination – Semen Handling </vt:lpstr>
      <vt:lpstr>Artificial Insemination – Site of Semen Deposition</vt:lpstr>
      <vt:lpstr>Artificial Insemination – Biology (Day of Estrous Cycle) </vt:lpstr>
      <vt:lpstr>Artificial Insemination – Biology (Behavioral Signs) </vt:lpstr>
      <vt:lpstr>Artificial Insemination – Biology (Hormone Profile) </vt:lpstr>
      <vt:lpstr>Artificial Insemination – Biology  (Reproductive Structures)</vt:lpstr>
      <vt:lpstr>Reflection Questions</vt:lpstr>
      <vt:lpstr>Reflection Questions</vt:lpstr>
      <vt:lpstr>Application Question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brooklyn nordhausen</dc:creator>
  <cp:lastModifiedBy>Bryan Reiling</cp:lastModifiedBy>
  <cp:revision>24</cp:revision>
  <cp:lastPrinted>2022-06-09T15:22:28Z</cp:lastPrinted>
  <dcterms:created xsi:type="dcterms:W3CDTF">2017-03-27T21:09:23Z</dcterms:created>
  <dcterms:modified xsi:type="dcterms:W3CDTF">2022-06-09T15:23:42Z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0x0101000A5FC5D4B1706A4487087F6C21C4999A</vt:lpwstr>
  </property>
  <property fmtid="{D5CDD505-2E9C-101B-9397-08002B2CF9AE}" pid="3" name="Order">
    <vt:r8>4300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emplateUrl">
    <vt:lpwstr/>
  </property>
  <property fmtid="{D5CDD505-2E9C-101B-9397-08002B2CF9AE}" pid="8" name="ComplianceAssetId">
    <vt:lpwstr/>
  </property>
</Properties>
</file>